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olo">
    <p:spTree>
      <p:nvGrpSpPr>
        <p:cNvPr id="1" name=""/>
        <p:cNvGrpSpPr/>
        <p:nvPr/>
      </p:nvGrpSpPr>
      <p:grpSpPr>
        <a:xfrm>
          <a:off x="0" y="0"/>
          <a:ext cx="0" cy="0"/>
          <a:chOff x="0" y="0"/>
          <a:chExt cx="0" cy="0"/>
        </a:xfrm>
      </p:grpSpPr>
      <p:sp>
        <p:nvSpPr>
          <p:cNvPr id="11" name="Autore e data"/>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Autore e data</a:t>
            </a:r>
          </a:p>
        </p:txBody>
      </p:sp>
      <p:sp>
        <p:nvSpPr>
          <p:cNvPr id="12" name="Titolo presentazione"/>
          <p:cNvSpPr txBox="1"/>
          <p:nvPr>
            <p:ph type="title" hasCustomPrompt="1"/>
          </p:nvPr>
        </p:nvSpPr>
        <p:spPr>
          <a:xfrm>
            <a:off x="1206496" y="2574991"/>
            <a:ext cx="21971004" cy="4648201"/>
          </a:xfrm>
          <a:prstGeom prst="rect">
            <a:avLst/>
          </a:prstGeom>
        </p:spPr>
        <p:txBody>
          <a:bodyPr anchor="b"/>
          <a:lstStyle>
            <a:lvl1pPr>
              <a:defRPr spc="-232" sz="11600"/>
            </a:lvl1pPr>
          </a:lstStyle>
          <a:p>
            <a:pPr/>
            <a:r>
              <a:t>Titolo presentazione</a:t>
            </a:r>
          </a:p>
        </p:txBody>
      </p:sp>
      <p:sp>
        <p:nvSpPr>
          <p:cNvPr id="13" name="Corpo livello uno…"/>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Sottotitolo presentazione</a:t>
            </a:r>
          </a:p>
          <a:p>
            <a:pPr lvl="1"/>
            <a:r>
              <a:t/>
            </a:r>
          </a:p>
          <a:p>
            <a:pPr lvl="2"/>
            <a:r>
              <a:t/>
            </a:r>
          </a:p>
          <a:p>
            <a:pPr lvl="3"/>
            <a:r>
              <a:t/>
            </a:r>
          </a:p>
          <a:p>
            <a:pPr lvl="4"/>
            <a:r>
              <a:t/>
            </a:r>
          </a:p>
        </p:txBody>
      </p:sp>
      <p:sp>
        <p:nvSpPr>
          <p:cNvPr id="14"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ichiarazione">
    <p:spTree>
      <p:nvGrpSpPr>
        <p:cNvPr id="1" name=""/>
        <p:cNvGrpSpPr/>
        <p:nvPr/>
      </p:nvGrpSpPr>
      <p:grpSpPr>
        <a:xfrm>
          <a:off x="0" y="0"/>
          <a:ext cx="0" cy="0"/>
          <a:chOff x="0" y="0"/>
          <a:chExt cx="0" cy="0"/>
        </a:xfrm>
      </p:grpSpPr>
      <p:sp>
        <p:nvSpPr>
          <p:cNvPr id="98" name="Corpo livello uno…"/>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Dichiarazione</a:t>
            </a:r>
          </a:p>
          <a:p>
            <a:pPr lvl="1"/>
            <a:r>
              <a:t/>
            </a:r>
          </a:p>
          <a:p>
            <a:pPr lvl="2"/>
            <a:r>
              <a:t/>
            </a:r>
          </a:p>
          <a:p>
            <a:pPr lvl="3"/>
            <a:r>
              <a:t/>
            </a:r>
          </a:p>
          <a:p>
            <a:pPr lvl="4"/>
            <a:r>
              <a:t/>
            </a:r>
          </a:p>
        </p:txBody>
      </p:sp>
      <p:sp>
        <p:nvSpPr>
          <p:cNvPr id="99"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nformazione importante">
    <p:spTree>
      <p:nvGrpSpPr>
        <p:cNvPr id="1" name=""/>
        <p:cNvGrpSpPr/>
        <p:nvPr/>
      </p:nvGrpSpPr>
      <p:grpSpPr>
        <a:xfrm>
          <a:off x="0" y="0"/>
          <a:ext cx="0" cy="0"/>
          <a:chOff x="0" y="0"/>
          <a:chExt cx="0" cy="0"/>
        </a:xfrm>
      </p:grpSpPr>
      <p:sp>
        <p:nvSpPr>
          <p:cNvPr id="106" name="Corpo livello uno…"/>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7" name="Dettagli informazione"/>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Dettagli informazione</a:t>
            </a:r>
          </a:p>
        </p:txBody>
      </p:sp>
      <p:sp>
        <p:nvSpPr>
          <p:cNvPr id="108"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zione">
    <p:spTree>
      <p:nvGrpSpPr>
        <p:cNvPr id="1" name=""/>
        <p:cNvGrpSpPr/>
        <p:nvPr/>
      </p:nvGrpSpPr>
      <p:grpSpPr>
        <a:xfrm>
          <a:off x="0" y="0"/>
          <a:ext cx="0" cy="0"/>
          <a:chOff x="0" y="0"/>
          <a:chExt cx="0" cy="0"/>
        </a:xfrm>
      </p:grpSpPr>
      <p:sp>
        <p:nvSpPr>
          <p:cNvPr id="115" name="Attribuzione"/>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Attribuzione</a:t>
            </a:r>
          </a:p>
        </p:txBody>
      </p:sp>
      <p:sp>
        <p:nvSpPr>
          <p:cNvPr id="116" name="Corpo livello uno…"/>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“Citazione degna di nota”</a:t>
            </a:r>
          </a:p>
          <a:p>
            <a:pPr lvl="1"/>
            <a:r>
              <a:t/>
            </a:r>
          </a:p>
          <a:p>
            <a:pPr lvl="2"/>
            <a:r>
              <a:t/>
            </a:r>
          </a:p>
          <a:p>
            <a:pPr lvl="3"/>
            <a:r>
              <a:t/>
            </a:r>
          </a:p>
          <a:p>
            <a:pPr lvl="4"/>
            <a:r>
              <a:t/>
            </a:r>
          </a:p>
        </p:txBody>
      </p:sp>
      <p:sp>
        <p:nvSpPr>
          <p:cNvPr id="117"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3 per pagina">
    <p:spTree>
      <p:nvGrpSpPr>
        <p:cNvPr id="1" name=""/>
        <p:cNvGrpSpPr/>
        <p:nvPr/>
      </p:nvGrpSpPr>
      <p:grpSpPr>
        <a:xfrm>
          <a:off x="0" y="0"/>
          <a:ext cx="0" cy="0"/>
          <a:chOff x="0" y="0"/>
          <a:chExt cx="0" cy="0"/>
        </a:xfrm>
      </p:grpSpPr>
      <p:sp>
        <p:nvSpPr>
          <p:cNvPr id="124" name="Ciotola di insalata con riso saltato, uova sode e bacchette"/>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25" name="Ciotola con frittelle al salmone, insalata e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26" name="Pappardelle con burro al prezzemolo, nocciole tostate e scaglie di parmigiano"/>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27"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p:spTree>
      <p:nvGrpSpPr>
        <p:cNvPr id="1" name=""/>
        <p:cNvGrpSpPr/>
        <p:nvPr/>
      </p:nvGrpSpPr>
      <p:grpSpPr>
        <a:xfrm>
          <a:off x="0" y="0"/>
          <a:ext cx="0" cy="0"/>
          <a:chOff x="0" y="0"/>
          <a:chExt cx="0" cy="0"/>
        </a:xfrm>
      </p:grpSpPr>
      <p:sp>
        <p:nvSpPr>
          <p:cNvPr id="134" name="ciotola di insalata con riso saltato, uova sode e bacchette"/>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35" name="Numero diapositiva"/>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uota">
    <p:spTree>
      <p:nvGrpSpPr>
        <p:cNvPr id="1" name=""/>
        <p:cNvGrpSpPr/>
        <p:nvPr/>
      </p:nvGrpSpPr>
      <p:grpSpPr>
        <a:xfrm>
          <a:off x="0" y="0"/>
          <a:ext cx="0" cy="0"/>
          <a:chOff x="0" y="0"/>
          <a:chExt cx="0" cy="0"/>
        </a:xfrm>
      </p:grpSpPr>
      <p:sp>
        <p:nvSpPr>
          <p:cNvPr id="142"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 foto">
    <p:spTree>
      <p:nvGrpSpPr>
        <p:cNvPr id="1" name=""/>
        <p:cNvGrpSpPr/>
        <p:nvPr/>
      </p:nvGrpSpPr>
      <p:grpSpPr>
        <a:xfrm>
          <a:off x="0" y="0"/>
          <a:ext cx="0" cy="0"/>
          <a:chOff x="0" y="0"/>
          <a:chExt cx="0" cy="0"/>
        </a:xfrm>
      </p:grpSpPr>
      <p:sp>
        <p:nvSpPr>
          <p:cNvPr id="21" name="Avocado e lime"/>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Titolo presentazione"/>
          <p:cNvSpPr txBox="1"/>
          <p:nvPr>
            <p:ph type="title" hasCustomPrompt="1"/>
          </p:nvPr>
        </p:nvSpPr>
        <p:spPr>
          <a:xfrm>
            <a:off x="1206500" y="7124700"/>
            <a:ext cx="21971000" cy="4648200"/>
          </a:xfrm>
          <a:prstGeom prst="rect">
            <a:avLst/>
          </a:prstGeom>
        </p:spPr>
        <p:txBody>
          <a:bodyPr anchor="b"/>
          <a:lstStyle>
            <a:lvl1pPr>
              <a:defRPr spc="-232" sz="11600"/>
            </a:lvl1pPr>
          </a:lstStyle>
          <a:p>
            <a:pPr/>
            <a:r>
              <a:t>Titolo presentazione</a:t>
            </a:r>
          </a:p>
        </p:txBody>
      </p:sp>
      <p:sp>
        <p:nvSpPr>
          <p:cNvPr id="23" name="Autore e data"/>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Autore e data</a:t>
            </a:r>
          </a:p>
        </p:txBody>
      </p:sp>
      <p:sp>
        <p:nvSpPr>
          <p:cNvPr id="24" name="Corpo livello uno…"/>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Sottotitolo presentazione</a:t>
            </a:r>
          </a:p>
          <a:p>
            <a:pPr lvl="1"/>
            <a:r>
              <a:t/>
            </a:r>
          </a:p>
          <a:p>
            <a:pPr lvl="2"/>
            <a:r>
              <a:t/>
            </a:r>
          </a:p>
          <a:p>
            <a:pPr lvl="3"/>
            <a:r>
              <a:t/>
            </a:r>
          </a:p>
          <a:p>
            <a:pPr lvl="4"/>
            <a:r>
              <a:t/>
            </a:r>
          </a:p>
        </p:txBody>
      </p:sp>
      <p:sp>
        <p:nvSpPr>
          <p:cNvPr id="25"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 foto 2">
    <p:spTree>
      <p:nvGrpSpPr>
        <p:cNvPr id="1" name=""/>
        <p:cNvGrpSpPr/>
        <p:nvPr/>
      </p:nvGrpSpPr>
      <p:grpSpPr>
        <a:xfrm>
          <a:off x="0" y="0"/>
          <a:ext cx="0" cy="0"/>
          <a:chOff x="0" y="0"/>
          <a:chExt cx="0" cy="0"/>
        </a:xfrm>
      </p:grpSpPr>
      <p:sp>
        <p:nvSpPr>
          <p:cNvPr id="32" name="Ciotola con frittelle al salmone, insalata e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Titolo"/>
          <p:cNvSpPr txBox="1"/>
          <p:nvPr>
            <p:ph type="title" hasCustomPrompt="1"/>
          </p:nvPr>
        </p:nvSpPr>
        <p:spPr>
          <a:xfrm>
            <a:off x="1206500" y="1270000"/>
            <a:ext cx="9779000" cy="5882273"/>
          </a:xfrm>
          <a:prstGeom prst="rect">
            <a:avLst/>
          </a:prstGeom>
        </p:spPr>
        <p:txBody>
          <a:bodyPr anchor="b"/>
          <a:lstStyle/>
          <a:p>
            <a:pPr/>
            <a:r>
              <a:t>Titolo</a:t>
            </a:r>
          </a:p>
        </p:txBody>
      </p:sp>
      <p:sp>
        <p:nvSpPr>
          <p:cNvPr id="34" name="Corpo livello uno…"/>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Sottotitolo diapositiva</a:t>
            </a:r>
          </a:p>
          <a:p>
            <a:pPr lvl="1"/>
            <a:r>
              <a:t/>
            </a:r>
          </a:p>
          <a:p>
            <a:pPr lvl="2"/>
            <a:r>
              <a:t/>
            </a:r>
          </a:p>
          <a:p>
            <a:pPr lvl="3"/>
            <a:r>
              <a:t/>
            </a:r>
          </a:p>
          <a:p>
            <a:pPr lvl="4"/>
            <a:r>
              <a:t/>
            </a:r>
          </a:p>
        </p:txBody>
      </p:sp>
      <p:sp>
        <p:nvSpPr>
          <p:cNvPr id="35" name="Numero diapositiva"/>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 punti elenco">
    <p:spTree>
      <p:nvGrpSpPr>
        <p:cNvPr id="1" name=""/>
        <p:cNvGrpSpPr/>
        <p:nvPr/>
      </p:nvGrpSpPr>
      <p:grpSpPr>
        <a:xfrm>
          <a:off x="0" y="0"/>
          <a:ext cx="0" cy="0"/>
          <a:chOff x="0" y="0"/>
          <a:chExt cx="0" cy="0"/>
        </a:xfrm>
      </p:grpSpPr>
      <p:sp>
        <p:nvSpPr>
          <p:cNvPr id="42" name="Titolo"/>
          <p:cNvSpPr txBox="1"/>
          <p:nvPr>
            <p:ph type="title" hasCustomPrompt="1"/>
          </p:nvPr>
        </p:nvSpPr>
        <p:spPr>
          <a:prstGeom prst="rect">
            <a:avLst/>
          </a:prstGeom>
        </p:spPr>
        <p:txBody>
          <a:bodyPr/>
          <a:lstStyle/>
          <a:p>
            <a:pPr/>
            <a:r>
              <a:t>Titolo</a:t>
            </a:r>
          </a:p>
        </p:txBody>
      </p:sp>
      <p:sp>
        <p:nvSpPr>
          <p:cNvPr id="43" name="Sottotitolo diapositiva"/>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Sottotitolo diapositiva</a:t>
            </a:r>
          </a:p>
        </p:txBody>
      </p:sp>
      <p:sp>
        <p:nvSpPr>
          <p:cNvPr id="44" name="Corpo livello uno…"/>
          <p:cNvSpPr txBox="1"/>
          <p:nvPr>
            <p:ph type="body" idx="1" hasCustomPrompt="1"/>
          </p:nvPr>
        </p:nvSpPr>
        <p:spPr>
          <a:prstGeom prst="rect">
            <a:avLst/>
          </a:prstGeom>
        </p:spPr>
        <p:txBody>
          <a:bodyPr/>
          <a:lstStyle/>
          <a:p>
            <a:pPr/>
            <a:r>
              <a:t>Testo elenco puntato diapositiva</a:t>
            </a:r>
          </a:p>
          <a:p>
            <a:pPr lvl="1"/>
            <a:r>
              <a:t/>
            </a:r>
          </a:p>
          <a:p>
            <a:pPr lvl="2"/>
            <a:r>
              <a:t/>
            </a:r>
          </a:p>
          <a:p>
            <a:pPr lvl="3"/>
            <a:r>
              <a:t/>
            </a:r>
          </a:p>
          <a:p>
            <a:pPr lvl="4"/>
            <a:r>
              <a:t/>
            </a:r>
          </a:p>
        </p:txBody>
      </p:sp>
      <p:sp>
        <p:nvSpPr>
          <p:cNvPr id="45"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unti elenco">
    <p:spTree>
      <p:nvGrpSpPr>
        <p:cNvPr id="1" name=""/>
        <p:cNvGrpSpPr/>
        <p:nvPr/>
      </p:nvGrpSpPr>
      <p:grpSpPr>
        <a:xfrm>
          <a:off x="0" y="0"/>
          <a:ext cx="0" cy="0"/>
          <a:chOff x="0" y="0"/>
          <a:chExt cx="0" cy="0"/>
        </a:xfrm>
      </p:grpSpPr>
      <p:sp>
        <p:nvSpPr>
          <p:cNvPr id="52" name="Corpo livello uno…"/>
          <p:cNvSpPr txBox="1"/>
          <p:nvPr>
            <p:ph type="body" idx="1" hasCustomPrompt="1"/>
          </p:nvPr>
        </p:nvSpPr>
        <p:spPr>
          <a:prstGeom prst="rect">
            <a:avLst/>
          </a:prstGeom>
        </p:spPr>
        <p:txBody>
          <a:bodyPr numCol="2" spcCol="1098550"/>
          <a:lstStyle/>
          <a:p>
            <a:pPr/>
            <a:r>
              <a:t>Testo elenco puntato diapositiva</a:t>
            </a:r>
          </a:p>
          <a:p>
            <a:pPr lvl="1"/>
            <a:r>
              <a:t/>
            </a:r>
          </a:p>
          <a:p>
            <a:pPr lvl="2"/>
            <a:r>
              <a:t/>
            </a:r>
          </a:p>
          <a:p>
            <a:pPr lvl="3"/>
            <a:r>
              <a:t/>
            </a:r>
          </a:p>
          <a:p>
            <a:pPr lvl="4"/>
            <a:r>
              <a:t/>
            </a:r>
          </a:p>
        </p:txBody>
      </p:sp>
      <p:sp>
        <p:nvSpPr>
          <p:cNvPr id="53"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punti elenco e foto">
    <p:spTree>
      <p:nvGrpSpPr>
        <p:cNvPr id="1" name=""/>
        <p:cNvGrpSpPr/>
        <p:nvPr/>
      </p:nvGrpSpPr>
      <p:grpSpPr>
        <a:xfrm>
          <a:off x="0" y="0"/>
          <a:ext cx="0" cy="0"/>
          <a:chOff x="0" y="0"/>
          <a:chExt cx="0" cy="0"/>
        </a:xfrm>
      </p:grpSpPr>
      <p:sp>
        <p:nvSpPr>
          <p:cNvPr id="60" name="Sottotitolo diapositiva"/>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Sottotitolo diapositiva</a:t>
            </a:r>
          </a:p>
        </p:txBody>
      </p:sp>
      <p:sp>
        <p:nvSpPr>
          <p:cNvPr id="61" name="Corpo livello uno…"/>
          <p:cNvSpPr txBox="1"/>
          <p:nvPr>
            <p:ph type="body" sz="half" idx="1" hasCustomPrompt="1"/>
          </p:nvPr>
        </p:nvSpPr>
        <p:spPr>
          <a:xfrm>
            <a:off x="1206500" y="4248504"/>
            <a:ext cx="9779000" cy="8256630"/>
          </a:xfrm>
          <a:prstGeom prst="rect">
            <a:avLst/>
          </a:prstGeom>
        </p:spPr>
        <p:txBody>
          <a:bodyPr/>
          <a:lstStyle/>
          <a:p>
            <a:pPr/>
            <a:r>
              <a:t>Testo elenco puntato diapositiva</a:t>
            </a:r>
          </a:p>
          <a:p>
            <a:pPr lvl="1"/>
            <a:r>
              <a:t/>
            </a:r>
          </a:p>
          <a:p>
            <a:pPr lvl="2"/>
            <a:r>
              <a:t/>
            </a:r>
          </a:p>
          <a:p>
            <a:pPr lvl="3"/>
            <a:r>
              <a:t/>
            </a:r>
          </a:p>
          <a:p>
            <a:pPr lvl="4"/>
            <a:r>
              <a:t/>
            </a:r>
          </a:p>
        </p:txBody>
      </p:sp>
      <p:sp>
        <p:nvSpPr>
          <p:cNvPr id="62" name="Pappardelle con burro al prezzemolo, nocciole tostate e scaglie di parmigiano"/>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Titolo"/>
          <p:cNvSpPr txBox="1"/>
          <p:nvPr>
            <p:ph type="title" hasCustomPrompt="1"/>
          </p:nvPr>
        </p:nvSpPr>
        <p:spPr>
          <a:xfrm>
            <a:off x="1206500" y="1079500"/>
            <a:ext cx="9779000" cy="1435100"/>
          </a:xfrm>
          <a:prstGeom prst="rect">
            <a:avLst/>
          </a:prstGeom>
        </p:spPr>
        <p:txBody>
          <a:bodyPr/>
          <a:lstStyle/>
          <a:p>
            <a:pPr/>
            <a:r>
              <a:t>Titolo</a:t>
            </a:r>
          </a:p>
        </p:txBody>
      </p:sp>
      <p:sp>
        <p:nvSpPr>
          <p:cNvPr id="64"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zione">
    <p:spTree>
      <p:nvGrpSpPr>
        <p:cNvPr id="1" name=""/>
        <p:cNvGrpSpPr/>
        <p:nvPr/>
      </p:nvGrpSpPr>
      <p:grpSpPr>
        <a:xfrm>
          <a:off x="0" y="0"/>
          <a:ext cx="0" cy="0"/>
          <a:chOff x="0" y="0"/>
          <a:chExt cx="0" cy="0"/>
        </a:xfrm>
      </p:grpSpPr>
      <p:sp>
        <p:nvSpPr>
          <p:cNvPr id="71" name="Titolo sezion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Titolo sezione</a:t>
            </a:r>
          </a:p>
        </p:txBody>
      </p:sp>
      <p:sp>
        <p:nvSpPr>
          <p:cNvPr id="72" name="Numero diapositiva"/>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olo titolo">
    <p:spTree>
      <p:nvGrpSpPr>
        <p:cNvPr id="1" name=""/>
        <p:cNvGrpSpPr/>
        <p:nvPr/>
      </p:nvGrpSpPr>
      <p:grpSpPr>
        <a:xfrm>
          <a:off x="0" y="0"/>
          <a:ext cx="0" cy="0"/>
          <a:chOff x="0" y="0"/>
          <a:chExt cx="0" cy="0"/>
        </a:xfrm>
      </p:grpSpPr>
      <p:sp>
        <p:nvSpPr>
          <p:cNvPr id="79" name="Titolo"/>
          <p:cNvSpPr txBox="1"/>
          <p:nvPr>
            <p:ph type="title" hasCustomPrompt="1"/>
          </p:nvPr>
        </p:nvSpPr>
        <p:spPr>
          <a:xfrm>
            <a:off x="1206500" y="1079500"/>
            <a:ext cx="21971000" cy="1434949"/>
          </a:xfrm>
          <a:prstGeom prst="rect">
            <a:avLst/>
          </a:prstGeom>
        </p:spPr>
        <p:txBody>
          <a:bodyPr/>
          <a:lstStyle/>
          <a:p>
            <a:pPr/>
            <a:r>
              <a:t>Titolo</a:t>
            </a:r>
          </a:p>
        </p:txBody>
      </p:sp>
      <p:sp>
        <p:nvSpPr>
          <p:cNvPr id="80" name="Sottotitolo diapositiva"/>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Sottotitolo diapositiva</a:t>
            </a:r>
          </a:p>
        </p:txBody>
      </p:sp>
      <p:sp>
        <p:nvSpPr>
          <p:cNvPr id="81"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rogramma">
    <p:spTree>
      <p:nvGrpSpPr>
        <p:cNvPr id="1" name=""/>
        <p:cNvGrpSpPr/>
        <p:nvPr/>
      </p:nvGrpSpPr>
      <p:grpSpPr>
        <a:xfrm>
          <a:off x="0" y="0"/>
          <a:ext cx="0" cy="0"/>
          <a:chOff x="0" y="0"/>
          <a:chExt cx="0" cy="0"/>
        </a:xfrm>
      </p:grpSpPr>
      <p:sp>
        <p:nvSpPr>
          <p:cNvPr id="88" name="Titolo programma"/>
          <p:cNvSpPr txBox="1"/>
          <p:nvPr>
            <p:ph type="title" hasCustomPrompt="1"/>
          </p:nvPr>
        </p:nvSpPr>
        <p:spPr>
          <a:xfrm>
            <a:off x="1206500" y="1079500"/>
            <a:ext cx="21971000" cy="1435100"/>
          </a:xfrm>
          <a:prstGeom prst="rect">
            <a:avLst/>
          </a:prstGeom>
        </p:spPr>
        <p:txBody>
          <a:bodyPr/>
          <a:lstStyle/>
          <a:p>
            <a:pPr/>
            <a:r>
              <a:t>Titolo programma</a:t>
            </a:r>
          </a:p>
        </p:txBody>
      </p:sp>
      <p:sp>
        <p:nvSpPr>
          <p:cNvPr id="89" name="Sottotitolo programma"/>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Sottotitolo programma</a:t>
            </a:r>
          </a:p>
        </p:txBody>
      </p:sp>
      <p:sp>
        <p:nvSpPr>
          <p:cNvPr id="90" name="Corpo livello uno…"/>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Argomenti del programma</a:t>
            </a:r>
          </a:p>
          <a:p>
            <a:pPr lvl="1"/>
            <a:r>
              <a:t/>
            </a:r>
          </a:p>
          <a:p>
            <a:pPr lvl="2"/>
            <a:r>
              <a:t/>
            </a:r>
          </a:p>
          <a:p>
            <a:pPr lvl="3"/>
            <a:r>
              <a:t/>
            </a:r>
          </a:p>
          <a:p>
            <a:pPr lvl="4"/>
            <a:r>
              <a:t/>
            </a:r>
          </a:p>
        </p:txBody>
      </p:sp>
      <p:sp>
        <p:nvSpPr>
          <p:cNvPr id="91"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olo"/>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Titolo</a:t>
            </a:r>
          </a:p>
        </p:txBody>
      </p:sp>
      <p:sp>
        <p:nvSpPr>
          <p:cNvPr id="3" name="Corpo livello uno…"/>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Testo elenco puntato diapositiva</a:t>
            </a:r>
          </a:p>
          <a:p>
            <a:pPr lvl="1"/>
            <a:r>
              <a:t/>
            </a:r>
          </a:p>
          <a:p>
            <a:pPr lvl="2"/>
            <a:r>
              <a:t/>
            </a:r>
          </a:p>
          <a:p>
            <a:pPr lvl="3"/>
            <a:r>
              <a:t/>
            </a:r>
          </a:p>
          <a:p>
            <a:pPr lvl="4"/>
            <a:r>
              <a:t/>
            </a:r>
          </a:p>
        </p:txBody>
      </p:sp>
      <p:sp>
        <p:nvSpPr>
          <p:cNvPr id="4" name="Numero diapositiva"/>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7.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 Id="rId3" Type="http://schemas.openxmlformats.org/officeDocument/2006/relationships/image" Target="../media/image9.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 Id="rId3" Type="http://schemas.openxmlformats.org/officeDocument/2006/relationships/image" Target="../media/image14.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 Id="rId3" Type="http://schemas.openxmlformats.org/officeDocument/2006/relationships/image" Target="../media/image14.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 Id="rId3" Type="http://schemas.openxmlformats.org/officeDocument/2006/relationships/image" Target="../media/image16.png"/><Relationship Id="rId4" Type="http://schemas.openxmlformats.org/officeDocument/2006/relationships/image" Target="../media/image17.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 Id="rId3" Type="http://schemas.openxmlformats.org/officeDocument/2006/relationships/image" Target="../media/image19.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 Id="rId3" Type="http://schemas.openxmlformats.org/officeDocument/2006/relationships/image" Target="../media/image2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1.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25.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7.jpeg"/><Relationship Id="rId4" Type="http://schemas.openxmlformats.org/officeDocument/2006/relationships/image" Target="../media/image8.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 Id="rId3" Type="http://schemas.openxmlformats.org/officeDocument/2006/relationships/image" Target="../media/image17.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 Id="rId3" Type="http://schemas.openxmlformats.org/officeDocument/2006/relationships/image" Target="../media/image16.png"/><Relationship Id="rId4" Type="http://schemas.openxmlformats.org/officeDocument/2006/relationships/image" Target="../media/image17.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 Id="rId3" Type="http://schemas.openxmlformats.org/officeDocument/2006/relationships/image" Target="../media/image9.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CHIRURGIA REVISIONALE E TERAPIA FARMACOLOGICA: ALLEATI O NEMICI ?"/>
          <p:cNvSpPr txBox="1"/>
          <p:nvPr>
            <p:ph type="ctrTitle"/>
          </p:nvPr>
        </p:nvSpPr>
        <p:spPr>
          <a:xfrm>
            <a:off x="11569586" y="2574991"/>
            <a:ext cx="11607914" cy="4648201"/>
          </a:xfrm>
          <a:prstGeom prst="rect">
            <a:avLst/>
          </a:prstGeom>
        </p:spPr>
        <p:txBody>
          <a:bodyPr/>
          <a:lstStyle>
            <a:lvl1pPr defTabSz="1609303">
              <a:defRPr spc="-153" sz="7656"/>
            </a:lvl1pPr>
          </a:lstStyle>
          <a:p>
            <a:pPr/>
            <a:r>
              <a:t>CHIRURGIA REVISIONALE E TERAPIA FARMACOLOGICA: ALLEATI O NEMICI ? </a:t>
            </a:r>
          </a:p>
        </p:txBody>
      </p:sp>
      <p:pic>
        <p:nvPicPr>
          <p:cNvPr id="152" name="Unknown.png" descr="Unknown.png"/>
          <p:cNvPicPr>
            <a:picLocks noChangeAspect="1"/>
          </p:cNvPicPr>
          <p:nvPr/>
        </p:nvPicPr>
        <p:blipFill>
          <a:blip r:embed="rId2">
            <a:extLst/>
          </a:blip>
          <a:stretch>
            <a:fillRect/>
          </a:stretch>
        </p:blipFill>
        <p:spPr>
          <a:xfrm>
            <a:off x="22870972" y="16887"/>
            <a:ext cx="1426966" cy="1426966"/>
          </a:xfrm>
          <a:prstGeom prst="rect">
            <a:avLst/>
          </a:prstGeom>
          <a:ln w="12700">
            <a:miter lim="400000"/>
          </a:ln>
        </p:spPr>
      </p:pic>
      <p:pic>
        <p:nvPicPr>
          <p:cNvPr id="153" name="Unknown.jpeg" descr="Unknown.jpeg"/>
          <p:cNvPicPr>
            <a:picLocks noChangeAspect="1"/>
          </p:cNvPicPr>
          <p:nvPr/>
        </p:nvPicPr>
        <p:blipFill>
          <a:blip r:embed="rId3">
            <a:extLst/>
          </a:blip>
          <a:stretch>
            <a:fillRect/>
          </a:stretch>
        </p:blipFill>
        <p:spPr>
          <a:xfrm>
            <a:off x="10719779" y="92337"/>
            <a:ext cx="2944442" cy="1607821"/>
          </a:xfrm>
          <a:prstGeom prst="rect">
            <a:avLst/>
          </a:prstGeom>
          <a:ln w="12700">
            <a:miter lim="400000"/>
          </a:ln>
        </p:spPr>
      </p:pic>
      <p:pic>
        <p:nvPicPr>
          <p:cNvPr id="154" name="Immagine" descr="Immagine"/>
          <p:cNvPicPr>
            <a:picLocks noChangeAspect="1"/>
          </p:cNvPicPr>
          <p:nvPr/>
        </p:nvPicPr>
        <p:blipFill>
          <a:blip r:embed="rId4">
            <a:extLst/>
          </a:blip>
          <a:srcRect l="0" t="0" r="56963" b="0"/>
          <a:stretch>
            <a:fillRect/>
          </a:stretch>
        </p:blipFill>
        <p:spPr>
          <a:xfrm>
            <a:off x="29620" y="134075"/>
            <a:ext cx="10288837" cy="13447964"/>
          </a:xfrm>
          <a:prstGeom prst="rect">
            <a:avLst/>
          </a:prstGeom>
          <a:ln w="12700">
            <a:miter lim="400000"/>
          </a:ln>
        </p:spPr>
      </p:pic>
      <p:pic>
        <p:nvPicPr>
          <p:cNvPr id="155" name="filmato-incollato.png" descr="filmato-incollato.png"/>
          <p:cNvPicPr>
            <a:picLocks noChangeAspect="1"/>
          </p:cNvPicPr>
          <p:nvPr/>
        </p:nvPicPr>
        <p:blipFill>
          <a:blip r:embed="rId5">
            <a:extLst/>
          </a:blip>
          <a:stretch>
            <a:fillRect/>
          </a:stretch>
        </p:blipFill>
        <p:spPr>
          <a:xfrm>
            <a:off x="11195050" y="8532155"/>
            <a:ext cx="10288985" cy="3697946"/>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TERAPIA FARMACOLOGICA"/>
          <p:cNvSpPr txBox="1"/>
          <p:nvPr/>
        </p:nvSpPr>
        <p:spPr>
          <a:xfrm>
            <a:off x="5706427" y="570032"/>
            <a:ext cx="12971146" cy="12296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7500"/>
            </a:lvl1pPr>
          </a:lstStyle>
          <a:p>
            <a:pPr/>
            <a:r>
              <a:t>TERAPIA FARMACOLOGICA</a:t>
            </a:r>
          </a:p>
        </p:txBody>
      </p:sp>
      <p:sp>
        <p:nvSpPr>
          <p:cNvPr id="210" name="2012…"/>
          <p:cNvSpPr/>
          <p:nvPr/>
        </p:nvSpPr>
        <p:spPr>
          <a:xfrm>
            <a:off x="1011926" y="1774194"/>
            <a:ext cx="1925816" cy="11894832"/>
          </a:xfrm>
          <a:prstGeom prst="roundRect">
            <a:avLst>
              <a:gd name="adj" fmla="val 9951"/>
            </a:avLst>
          </a:prstGeom>
          <a:solidFill>
            <a:srgbClr val="00A1FF"/>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825500">
              <a:defRPr sz="4100">
                <a:solidFill>
                  <a:srgbClr val="000000"/>
                </a:solidFill>
                <a:latin typeface="Helvetica Neue Medium"/>
                <a:ea typeface="Helvetica Neue Medium"/>
                <a:cs typeface="Helvetica Neue Medium"/>
                <a:sym typeface="Helvetica Neue Medium"/>
              </a:defRPr>
            </a:pPr>
            <a:r>
              <a:t>2012</a:t>
            </a:r>
          </a:p>
          <a:p>
            <a:pPr defTabSz="825500">
              <a:defRPr sz="3200">
                <a:solidFill>
                  <a:srgbClr val="000000"/>
                </a:solidFill>
                <a:latin typeface="Helvetica Neue Medium"/>
                <a:ea typeface="Helvetica Neue Medium"/>
                <a:cs typeface="Helvetica Neue Medium"/>
                <a:sym typeface="Helvetica Neue Medium"/>
              </a:defRPr>
            </a:pPr>
          </a:p>
          <a:p>
            <a:pPr defTabSz="825500">
              <a:defRPr sz="3200">
                <a:solidFill>
                  <a:srgbClr val="000000"/>
                </a:solidFill>
                <a:latin typeface="Helvetica Neue Medium"/>
                <a:ea typeface="Helvetica Neue Medium"/>
                <a:cs typeface="Helvetica Neue Medium"/>
                <a:sym typeface="Helvetica Neue Medium"/>
              </a:defRPr>
            </a:pPr>
          </a:p>
          <a:p>
            <a:pPr defTabSz="825500">
              <a:defRPr sz="4000">
                <a:solidFill>
                  <a:srgbClr val="000000"/>
                </a:solidFill>
                <a:latin typeface="Helvetica Neue Medium"/>
                <a:ea typeface="Helvetica Neue Medium"/>
                <a:cs typeface="Helvetica Neue Medium"/>
                <a:sym typeface="Helvetica Neue Medium"/>
              </a:defRPr>
            </a:pPr>
            <a:r>
              <a:t>2014</a:t>
            </a:r>
          </a:p>
          <a:p>
            <a:pPr defTabSz="825500">
              <a:defRPr sz="3200">
                <a:solidFill>
                  <a:srgbClr val="000000"/>
                </a:solidFill>
                <a:latin typeface="Helvetica Neue Medium"/>
                <a:ea typeface="Helvetica Neue Medium"/>
                <a:cs typeface="Helvetica Neue Medium"/>
                <a:sym typeface="Helvetica Neue Medium"/>
              </a:defRPr>
            </a:pPr>
          </a:p>
          <a:p>
            <a:pPr defTabSz="825500">
              <a:defRPr sz="3200">
                <a:solidFill>
                  <a:srgbClr val="000000"/>
                </a:solidFill>
                <a:latin typeface="Helvetica Neue Medium"/>
                <a:ea typeface="Helvetica Neue Medium"/>
                <a:cs typeface="Helvetica Neue Medium"/>
                <a:sym typeface="Helvetica Neue Medium"/>
              </a:defRPr>
            </a:pPr>
          </a:p>
          <a:p>
            <a:pPr defTabSz="825500">
              <a:defRPr sz="3200">
                <a:solidFill>
                  <a:srgbClr val="000000"/>
                </a:solidFill>
                <a:latin typeface="Helvetica Neue Medium"/>
                <a:ea typeface="Helvetica Neue Medium"/>
                <a:cs typeface="Helvetica Neue Medium"/>
                <a:sym typeface="Helvetica Neue Medium"/>
              </a:defRPr>
            </a:pPr>
          </a:p>
          <a:p>
            <a:pPr defTabSz="825500">
              <a:defRPr sz="3200">
                <a:solidFill>
                  <a:srgbClr val="000000"/>
                </a:solidFill>
                <a:latin typeface="Helvetica Neue Medium"/>
                <a:ea typeface="Helvetica Neue Medium"/>
                <a:cs typeface="Helvetica Neue Medium"/>
                <a:sym typeface="Helvetica Neue Medium"/>
              </a:defRPr>
            </a:pPr>
          </a:p>
          <a:p>
            <a:pPr defTabSz="825500">
              <a:defRPr sz="3200">
                <a:solidFill>
                  <a:srgbClr val="000000"/>
                </a:solidFill>
                <a:latin typeface="Helvetica Neue Medium"/>
                <a:ea typeface="Helvetica Neue Medium"/>
                <a:cs typeface="Helvetica Neue Medium"/>
                <a:sym typeface="Helvetica Neue Medium"/>
              </a:defRPr>
            </a:pPr>
          </a:p>
          <a:p>
            <a:pPr defTabSz="825500">
              <a:defRPr sz="3200">
                <a:solidFill>
                  <a:srgbClr val="000000"/>
                </a:solidFill>
                <a:latin typeface="Helvetica Neue Medium"/>
                <a:ea typeface="Helvetica Neue Medium"/>
                <a:cs typeface="Helvetica Neue Medium"/>
                <a:sym typeface="Helvetica Neue Medium"/>
              </a:defRPr>
            </a:pPr>
          </a:p>
          <a:p>
            <a:pPr defTabSz="825500">
              <a:defRPr sz="3200">
                <a:solidFill>
                  <a:srgbClr val="000000"/>
                </a:solidFill>
                <a:latin typeface="Helvetica Neue Medium"/>
                <a:ea typeface="Helvetica Neue Medium"/>
                <a:cs typeface="Helvetica Neue Medium"/>
                <a:sym typeface="Helvetica Neue Medium"/>
              </a:defRPr>
            </a:pPr>
          </a:p>
          <a:p>
            <a:pPr defTabSz="825500">
              <a:defRPr sz="4000">
                <a:solidFill>
                  <a:srgbClr val="000000"/>
                </a:solidFill>
                <a:latin typeface="Helvetica Neue Medium"/>
                <a:ea typeface="Helvetica Neue Medium"/>
                <a:cs typeface="Helvetica Neue Medium"/>
                <a:sym typeface="Helvetica Neue Medium"/>
              </a:defRPr>
            </a:pPr>
            <a:r>
              <a:t>2017</a:t>
            </a:r>
          </a:p>
          <a:p>
            <a:pPr defTabSz="825500">
              <a:defRPr sz="3200">
                <a:solidFill>
                  <a:srgbClr val="000000"/>
                </a:solidFill>
                <a:latin typeface="Helvetica Neue Medium"/>
                <a:ea typeface="Helvetica Neue Medium"/>
                <a:cs typeface="Helvetica Neue Medium"/>
                <a:sym typeface="Helvetica Neue Medium"/>
              </a:defRPr>
            </a:pPr>
          </a:p>
          <a:p>
            <a:pPr defTabSz="825500">
              <a:defRPr sz="4000">
                <a:solidFill>
                  <a:srgbClr val="000000"/>
                </a:solidFill>
                <a:latin typeface="Helvetica Neue Medium"/>
                <a:ea typeface="Helvetica Neue Medium"/>
                <a:cs typeface="Helvetica Neue Medium"/>
                <a:sym typeface="Helvetica Neue Medium"/>
              </a:defRPr>
            </a:pPr>
            <a:r>
              <a:t>2019</a:t>
            </a:r>
          </a:p>
          <a:p>
            <a:pPr defTabSz="825500">
              <a:defRPr sz="3200">
                <a:solidFill>
                  <a:srgbClr val="000000"/>
                </a:solidFill>
                <a:latin typeface="Helvetica Neue Medium"/>
                <a:ea typeface="Helvetica Neue Medium"/>
                <a:cs typeface="Helvetica Neue Medium"/>
                <a:sym typeface="Helvetica Neue Medium"/>
              </a:defRPr>
            </a:pPr>
          </a:p>
          <a:p>
            <a:pPr defTabSz="825500">
              <a:defRPr sz="4000">
                <a:solidFill>
                  <a:srgbClr val="000000"/>
                </a:solidFill>
                <a:latin typeface="Helvetica Neue Medium"/>
                <a:ea typeface="Helvetica Neue Medium"/>
                <a:cs typeface="Helvetica Neue Medium"/>
                <a:sym typeface="Helvetica Neue Medium"/>
              </a:defRPr>
            </a:pPr>
            <a:r>
              <a:t>2021</a:t>
            </a:r>
          </a:p>
          <a:p>
            <a:pPr defTabSz="825500">
              <a:defRPr sz="3200">
                <a:solidFill>
                  <a:srgbClr val="000000"/>
                </a:solidFill>
                <a:latin typeface="Helvetica Neue Medium"/>
                <a:ea typeface="Helvetica Neue Medium"/>
                <a:cs typeface="Helvetica Neue Medium"/>
                <a:sym typeface="Helvetica Neue Medium"/>
              </a:defRPr>
            </a:pPr>
          </a:p>
          <a:p>
            <a:pPr defTabSz="825500">
              <a:defRPr sz="4000">
                <a:solidFill>
                  <a:srgbClr val="000000"/>
                </a:solidFill>
                <a:latin typeface="Helvetica Neue Medium"/>
                <a:ea typeface="Helvetica Neue Medium"/>
                <a:cs typeface="Helvetica Neue Medium"/>
                <a:sym typeface="Helvetica Neue Medium"/>
              </a:defRPr>
            </a:pPr>
            <a:r>
              <a:t>2022</a:t>
            </a:r>
          </a:p>
          <a:p>
            <a:pPr defTabSz="825500">
              <a:defRPr sz="3200">
                <a:solidFill>
                  <a:srgbClr val="000000"/>
                </a:solidFill>
                <a:latin typeface="Helvetica Neue Medium"/>
                <a:ea typeface="Helvetica Neue Medium"/>
                <a:cs typeface="Helvetica Neue Medium"/>
                <a:sym typeface="Helvetica Neue Medium"/>
              </a:defRPr>
            </a:pPr>
          </a:p>
        </p:txBody>
      </p:sp>
      <p:sp>
        <p:nvSpPr>
          <p:cNvPr id="211" name="Topiramato/Fentermina (Qsiva, Qsymia) solo FDA"/>
          <p:cNvSpPr txBox="1"/>
          <p:nvPr/>
        </p:nvSpPr>
        <p:spPr>
          <a:xfrm>
            <a:off x="3147185" y="2308208"/>
            <a:ext cx="12658155" cy="7713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500"/>
            </a:lvl1pPr>
          </a:lstStyle>
          <a:p>
            <a:pPr/>
            <a:r>
              <a:t>Topiramato/Fentermina (Qsiva, Qsymia) solo FDA</a:t>
            </a:r>
          </a:p>
        </p:txBody>
      </p:sp>
      <p:sp>
        <p:nvSpPr>
          <p:cNvPr id="212" name="Semaglutide"/>
          <p:cNvSpPr txBox="1"/>
          <p:nvPr/>
        </p:nvSpPr>
        <p:spPr>
          <a:xfrm rot="19836000">
            <a:off x="2887817" y="7625695"/>
            <a:ext cx="2462886" cy="585112"/>
          </a:xfrm>
          <a:prstGeom prst="rect">
            <a:avLst/>
          </a:prstGeom>
          <a:solidFill>
            <a:schemeClr val="accent6"/>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3200">
                <a:solidFill>
                  <a:srgbClr val="FFFFFF"/>
                </a:solidFill>
                <a:latin typeface="Helvetica Neue Medium"/>
                <a:ea typeface="Helvetica Neue Medium"/>
                <a:cs typeface="Helvetica Neue Medium"/>
                <a:sym typeface="Helvetica Neue Medium"/>
              </a:defRPr>
            </a:lvl1pPr>
          </a:lstStyle>
          <a:p>
            <a:pPr/>
            <a:r>
              <a:t>Semaglutide</a:t>
            </a:r>
          </a:p>
        </p:txBody>
      </p:sp>
      <p:sp>
        <p:nvSpPr>
          <p:cNvPr id="213" name="Tirzepatide"/>
          <p:cNvSpPr txBox="1"/>
          <p:nvPr/>
        </p:nvSpPr>
        <p:spPr>
          <a:xfrm rot="19838723">
            <a:off x="2957270" y="10830071"/>
            <a:ext cx="2207261" cy="585113"/>
          </a:xfrm>
          <a:prstGeom prst="rect">
            <a:avLst/>
          </a:prstGeom>
          <a:solidFill>
            <a:schemeClr val="accent6"/>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3200">
                <a:solidFill>
                  <a:srgbClr val="FFFFFF"/>
                </a:solidFill>
                <a:latin typeface="Helvetica Neue Medium"/>
                <a:ea typeface="Helvetica Neue Medium"/>
                <a:cs typeface="Helvetica Neue Medium"/>
                <a:sym typeface="Helvetica Neue Medium"/>
              </a:defRPr>
            </a:lvl1pPr>
          </a:lstStyle>
          <a:p>
            <a:pPr/>
            <a:r>
              <a:t>Tirzepatide</a:t>
            </a:r>
          </a:p>
        </p:txBody>
      </p:sp>
      <p:sp>
        <p:nvSpPr>
          <p:cNvPr id="214" name="Liraglutide"/>
          <p:cNvSpPr txBox="1"/>
          <p:nvPr/>
        </p:nvSpPr>
        <p:spPr>
          <a:xfrm rot="19836000">
            <a:off x="2962959" y="3581023"/>
            <a:ext cx="2094282" cy="585113"/>
          </a:xfrm>
          <a:prstGeom prst="rect">
            <a:avLst/>
          </a:prstGeom>
          <a:solidFill>
            <a:schemeClr val="accent6"/>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3200">
                <a:solidFill>
                  <a:srgbClr val="FFFFFF"/>
                </a:solidFill>
                <a:latin typeface="Helvetica Neue Medium"/>
                <a:ea typeface="Helvetica Neue Medium"/>
                <a:cs typeface="Helvetica Neue Medium"/>
                <a:sym typeface="Helvetica Neue Medium"/>
              </a:defRPr>
            </a:lvl1pPr>
          </a:lstStyle>
          <a:p>
            <a:pPr/>
            <a:r>
              <a:t>Liraglutide</a:t>
            </a:r>
          </a:p>
        </p:txBody>
      </p:sp>
      <p:sp>
        <p:nvSpPr>
          <p:cNvPr id="215" name="Bupropione/Naltrexone (Mysimba)"/>
          <p:cNvSpPr txBox="1"/>
          <p:nvPr/>
        </p:nvSpPr>
        <p:spPr>
          <a:xfrm>
            <a:off x="11852151" y="3942331"/>
            <a:ext cx="8825676" cy="7713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500"/>
            </a:lvl1pPr>
          </a:lstStyle>
          <a:p>
            <a:pPr/>
            <a:r>
              <a:t>Bupropione/Naltrexone (Mysimba)</a:t>
            </a:r>
          </a:p>
        </p:txBody>
      </p:sp>
      <p:sp>
        <p:nvSpPr>
          <p:cNvPr id="216" name="Ozempic"/>
          <p:cNvSpPr txBox="1"/>
          <p:nvPr/>
        </p:nvSpPr>
        <p:spPr>
          <a:xfrm>
            <a:off x="7289469" y="7943302"/>
            <a:ext cx="2390014" cy="7713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500"/>
            </a:lvl1pPr>
          </a:lstStyle>
          <a:p>
            <a:pPr/>
            <a:r>
              <a:t>Ozempic</a:t>
            </a:r>
          </a:p>
        </p:txBody>
      </p:sp>
      <p:sp>
        <p:nvSpPr>
          <p:cNvPr id="217" name="Rybelsus"/>
          <p:cNvSpPr txBox="1"/>
          <p:nvPr/>
        </p:nvSpPr>
        <p:spPr>
          <a:xfrm>
            <a:off x="7257751" y="9130237"/>
            <a:ext cx="2453451" cy="7713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500"/>
            </a:lvl1pPr>
          </a:lstStyle>
          <a:p>
            <a:pPr/>
            <a:r>
              <a:t>Rybelsus</a:t>
            </a:r>
          </a:p>
        </p:txBody>
      </p:sp>
      <p:sp>
        <p:nvSpPr>
          <p:cNvPr id="218" name="Wegovy"/>
          <p:cNvSpPr txBox="1"/>
          <p:nvPr/>
        </p:nvSpPr>
        <p:spPr>
          <a:xfrm>
            <a:off x="7411770" y="10317171"/>
            <a:ext cx="2145412" cy="7713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500"/>
            </a:lvl1pPr>
          </a:lstStyle>
          <a:p>
            <a:pPr/>
            <a:r>
              <a:t>Wegovy</a:t>
            </a:r>
          </a:p>
        </p:txBody>
      </p:sp>
      <p:sp>
        <p:nvSpPr>
          <p:cNvPr id="219" name="Saxenda"/>
          <p:cNvSpPr txBox="1"/>
          <p:nvPr/>
        </p:nvSpPr>
        <p:spPr>
          <a:xfrm>
            <a:off x="7226033" y="3942331"/>
            <a:ext cx="2516887" cy="7713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500"/>
            </a:lvl1pPr>
          </a:lstStyle>
          <a:p>
            <a:pPr/>
            <a:r>
              <a:t>Saxenda </a:t>
            </a:r>
          </a:p>
        </p:txBody>
      </p:sp>
      <p:sp>
        <p:nvSpPr>
          <p:cNvPr id="220" name="Mounjaro    Bi-agonisti: GIP  GLP-1"/>
          <p:cNvSpPr txBox="1"/>
          <p:nvPr/>
        </p:nvSpPr>
        <p:spPr>
          <a:xfrm>
            <a:off x="7336635" y="11417460"/>
            <a:ext cx="9143429" cy="7713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500"/>
            </a:lvl1pPr>
          </a:lstStyle>
          <a:p>
            <a:pPr/>
            <a:r>
              <a:t>Mounjaro    Bi-agonisti: GIP  GLP-1</a:t>
            </a:r>
          </a:p>
        </p:txBody>
      </p:sp>
      <p:sp>
        <p:nvSpPr>
          <p:cNvPr id="221" name="Xenical, Alli, Orlistat"/>
          <p:cNvSpPr txBox="1"/>
          <p:nvPr/>
        </p:nvSpPr>
        <p:spPr>
          <a:xfrm>
            <a:off x="3173005" y="1673072"/>
            <a:ext cx="3936595" cy="5975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400"/>
            </a:lvl1pPr>
          </a:lstStyle>
          <a:p>
            <a:pPr/>
            <a:r>
              <a:t>Xenical, Alli, Orlistat</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TERAPIA FARMACOLOGICA"/>
          <p:cNvSpPr txBox="1"/>
          <p:nvPr/>
        </p:nvSpPr>
        <p:spPr>
          <a:xfrm>
            <a:off x="5706427" y="570032"/>
            <a:ext cx="12971146" cy="12296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7500"/>
            </a:lvl1pPr>
          </a:lstStyle>
          <a:p>
            <a:pPr/>
            <a:r>
              <a:t>TERAPIA FARMACOLOGICA</a:t>
            </a:r>
          </a:p>
        </p:txBody>
      </p:sp>
      <p:sp>
        <p:nvSpPr>
          <p:cNvPr id="224" name="Terapie incretiniche:…"/>
          <p:cNvSpPr txBox="1"/>
          <p:nvPr/>
        </p:nvSpPr>
        <p:spPr>
          <a:xfrm>
            <a:off x="12644302" y="5986154"/>
            <a:ext cx="5843611" cy="2756812"/>
          </a:xfrm>
          <a:prstGeom prst="rect">
            <a:avLst/>
          </a:prstGeom>
          <a:solidFill>
            <a:srgbClr val="ED220D"/>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4500">
                <a:solidFill>
                  <a:srgbClr val="D5D5D5"/>
                </a:solidFill>
              </a:defRPr>
            </a:pPr>
            <a:r>
              <a:t>Terapie incretiniche:</a:t>
            </a:r>
          </a:p>
          <a:p>
            <a:pPr defTabSz="825500">
              <a:defRPr sz="3200">
                <a:solidFill>
                  <a:srgbClr val="FFFFFF"/>
                </a:solidFill>
                <a:latin typeface="Helvetica Neue Medium"/>
                <a:ea typeface="Helvetica Neue Medium"/>
                <a:cs typeface="Helvetica Neue Medium"/>
                <a:sym typeface="Helvetica Neue Medium"/>
              </a:defRPr>
            </a:pPr>
            <a:r>
              <a:t>La nuova generazione di GLP-1 è considerato un "punto di svolta" nel trattamento dell'obesità.</a:t>
            </a:r>
          </a:p>
        </p:txBody>
      </p:sp>
      <p:sp>
        <p:nvSpPr>
          <p:cNvPr id="225" name="2012…"/>
          <p:cNvSpPr/>
          <p:nvPr/>
        </p:nvSpPr>
        <p:spPr>
          <a:xfrm>
            <a:off x="1011926" y="1774194"/>
            <a:ext cx="1925816" cy="11894832"/>
          </a:xfrm>
          <a:prstGeom prst="roundRect">
            <a:avLst>
              <a:gd name="adj" fmla="val 9951"/>
            </a:avLst>
          </a:prstGeom>
          <a:solidFill>
            <a:srgbClr val="00A1FF"/>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825500">
              <a:defRPr sz="4100">
                <a:solidFill>
                  <a:srgbClr val="000000"/>
                </a:solidFill>
                <a:latin typeface="Helvetica Neue Medium"/>
                <a:ea typeface="Helvetica Neue Medium"/>
                <a:cs typeface="Helvetica Neue Medium"/>
                <a:sym typeface="Helvetica Neue Medium"/>
              </a:defRPr>
            </a:pPr>
            <a:r>
              <a:t>2012</a:t>
            </a:r>
          </a:p>
          <a:p>
            <a:pPr defTabSz="825500">
              <a:defRPr sz="3200">
                <a:solidFill>
                  <a:srgbClr val="000000"/>
                </a:solidFill>
                <a:latin typeface="Helvetica Neue Medium"/>
                <a:ea typeface="Helvetica Neue Medium"/>
                <a:cs typeface="Helvetica Neue Medium"/>
                <a:sym typeface="Helvetica Neue Medium"/>
              </a:defRPr>
            </a:pPr>
          </a:p>
          <a:p>
            <a:pPr defTabSz="825500">
              <a:defRPr sz="3200">
                <a:solidFill>
                  <a:srgbClr val="000000"/>
                </a:solidFill>
                <a:latin typeface="Helvetica Neue Medium"/>
                <a:ea typeface="Helvetica Neue Medium"/>
                <a:cs typeface="Helvetica Neue Medium"/>
                <a:sym typeface="Helvetica Neue Medium"/>
              </a:defRPr>
            </a:pPr>
          </a:p>
          <a:p>
            <a:pPr defTabSz="825500">
              <a:defRPr sz="4000">
                <a:solidFill>
                  <a:srgbClr val="000000"/>
                </a:solidFill>
                <a:latin typeface="Helvetica Neue Medium"/>
                <a:ea typeface="Helvetica Neue Medium"/>
                <a:cs typeface="Helvetica Neue Medium"/>
                <a:sym typeface="Helvetica Neue Medium"/>
              </a:defRPr>
            </a:pPr>
            <a:r>
              <a:t>2014</a:t>
            </a:r>
          </a:p>
          <a:p>
            <a:pPr defTabSz="825500">
              <a:defRPr sz="3200">
                <a:solidFill>
                  <a:srgbClr val="000000"/>
                </a:solidFill>
                <a:latin typeface="Helvetica Neue Medium"/>
                <a:ea typeface="Helvetica Neue Medium"/>
                <a:cs typeface="Helvetica Neue Medium"/>
                <a:sym typeface="Helvetica Neue Medium"/>
              </a:defRPr>
            </a:pPr>
          </a:p>
          <a:p>
            <a:pPr defTabSz="825500">
              <a:defRPr sz="3200">
                <a:solidFill>
                  <a:srgbClr val="000000"/>
                </a:solidFill>
                <a:latin typeface="Helvetica Neue Medium"/>
                <a:ea typeface="Helvetica Neue Medium"/>
                <a:cs typeface="Helvetica Neue Medium"/>
                <a:sym typeface="Helvetica Neue Medium"/>
              </a:defRPr>
            </a:pPr>
          </a:p>
          <a:p>
            <a:pPr defTabSz="825500">
              <a:defRPr sz="3200">
                <a:solidFill>
                  <a:srgbClr val="000000"/>
                </a:solidFill>
                <a:latin typeface="Helvetica Neue Medium"/>
                <a:ea typeface="Helvetica Neue Medium"/>
                <a:cs typeface="Helvetica Neue Medium"/>
                <a:sym typeface="Helvetica Neue Medium"/>
              </a:defRPr>
            </a:pPr>
          </a:p>
          <a:p>
            <a:pPr defTabSz="825500">
              <a:defRPr sz="3200">
                <a:solidFill>
                  <a:srgbClr val="000000"/>
                </a:solidFill>
                <a:latin typeface="Helvetica Neue Medium"/>
                <a:ea typeface="Helvetica Neue Medium"/>
                <a:cs typeface="Helvetica Neue Medium"/>
                <a:sym typeface="Helvetica Neue Medium"/>
              </a:defRPr>
            </a:pPr>
          </a:p>
          <a:p>
            <a:pPr defTabSz="825500">
              <a:defRPr sz="3200">
                <a:solidFill>
                  <a:srgbClr val="000000"/>
                </a:solidFill>
                <a:latin typeface="Helvetica Neue Medium"/>
                <a:ea typeface="Helvetica Neue Medium"/>
                <a:cs typeface="Helvetica Neue Medium"/>
                <a:sym typeface="Helvetica Neue Medium"/>
              </a:defRPr>
            </a:pPr>
          </a:p>
          <a:p>
            <a:pPr defTabSz="825500">
              <a:defRPr sz="3200">
                <a:solidFill>
                  <a:srgbClr val="000000"/>
                </a:solidFill>
                <a:latin typeface="Helvetica Neue Medium"/>
                <a:ea typeface="Helvetica Neue Medium"/>
                <a:cs typeface="Helvetica Neue Medium"/>
                <a:sym typeface="Helvetica Neue Medium"/>
              </a:defRPr>
            </a:pPr>
          </a:p>
          <a:p>
            <a:pPr defTabSz="825500">
              <a:defRPr sz="3200">
                <a:solidFill>
                  <a:srgbClr val="000000"/>
                </a:solidFill>
                <a:latin typeface="Helvetica Neue Medium"/>
                <a:ea typeface="Helvetica Neue Medium"/>
                <a:cs typeface="Helvetica Neue Medium"/>
                <a:sym typeface="Helvetica Neue Medium"/>
              </a:defRPr>
            </a:pPr>
          </a:p>
          <a:p>
            <a:pPr defTabSz="825500">
              <a:defRPr sz="4000">
                <a:solidFill>
                  <a:srgbClr val="000000"/>
                </a:solidFill>
                <a:latin typeface="Helvetica Neue Medium"/>
                <a:ea typeface="Helvetica Neue Medium"/>
                <a:cs typeface="Helvetica Neue Medium"/>
                <a:sym typeface="Helvetica Neue Medium"/>
              </a:defRPr>
            </a:pPr>
            <a:r>
              <a:t>2017</a:t>
            </a:r>
          </a:p>
          <a:p>
            <a:pPr defTabSz="825500">
              <a:defRPr sz="3200">
                <a:solidFill>
                  <a:srgbClr val="000000"/>
                </a:solidFill>
                <a:latin typeface="Helvetica Neue Medium"/>
                <a:ea typeface="Helvetica Neue Medium"/>
                <a:cs typeface="Helvetica Neue Medium"/>
                <a:sym typeface="Helvetica Neue Medium"/>
              </a:defRPr>
            </a:pPr>
          </a:p>
          <a:p>
            <a:pPr defTabSz="825500">
              <a:defRPr sz="4000">
                <a:solidFill>
                  <a:srgbClr val="000000"/>
                </a:solidFill>
                <a:latin typeface="Helvetica Neue Medium"/>
                <a:ea typeface="Helvetica Neue Medium"/>
                <a:cs typeface="Helvetica Neue Medium"/>
                <a:sym typeface="Helvetica Neue Medium"/>
              </a:defRPr>
            </a:pPr>
            <a:r>
              <a:t>2019</a:t>
            </a:r>
          </a:p>
          <a:p>
            <a:pPr defTabSz="825500">
              <a:defRPr sz="3200">
                <a:solidFill>
                  <a:srgbClr val="000000"/>
                </a:solidFill>
                <a:latin typeface="Helvetica Neue Medium"/>
                <a:ea typeface="Helvetica Neue Medium"/>
                <a:cs typeface="Helvetica Neue Medium"/>
                <a:sym typeface="Helvetica Neue Medium"/>
              </a:defRPr>
            </a:pPr>
          </a:p>
          <a:p>
            <a:pPr defTabSz="825500">
              <a:defRPr sz="4000">
                <a:solidFill>
                  <a:srgbClr val="000000"/>
                </a:solidFill>
                <a:latin typeface="Helvetica Neue Medium"/>
                <a:ea typeface="Helvetica Neue Medium"/>
                <a:cs typeface="Helvetica Neue Medium"/>
                <a:sym typeface="Helvetica Neue Medium"/>
              </a:defRPr>
            </a:pPr>
            <a:r>
              <a:t>2021</a:t>
            </a:r>
          </a:p>
          <a:p>
            <a:pPr defTabSz="825500">
              <a:defRPr sz="3200">
                <a:solidFill>
                  <a:srgbClr val="000000"/>
                </a:solidFill>
                <a:latin typeface="Helvetica Neue Medium"/>
                <a:ea typeface="Helvetica Neue Medium"/>
                <a:cs typeface="Helvetica Neue Medium"/>
                <a:sym typeface="Helvetica Neue Medium"/>
              </a:defRPr>
            </a:pPr>
          </a:p>
          <a:p>
            <a:pPr defTabSz="825500">
              <a:defRPr sz="4000">
                <a:solidFill>
                  <a:srgbClr val="000000"/>
                </a:solidFill>
                <a:latin typeface="Helvetica Neue Medium"/>
                <a:ea typeface="Helvetica Neue Medium"/>
                <a:cs typeface="Helvetica Neue Medium"/>
                <a:sym typeface="Helvetica Neue Medium"/>
              </a:defRPr>
            </a:pPr>
            <a:r>
              <a:t>2022</a:t>
            </a:r>
          </a:p>
          <a:p>
            <a:pPr defTabSz="825500">
              <a:defRPr sz="3200">
                <a:solidFill>
                  <a:srgbClr val="000000"/>
                </a:solidFill>
                <a:latin typeface="Helvetica Neue Medium"/>
                <a:ea typeface="Helvetica Neue Medium"/>
                <a:cs typeface="Helvetica Neue Medium"/>
                <a:sym typeface="Helvetica Neue Medium"/>
              </a:defRPr>
            </a:pPr>
          </a:p>
          <a:p>
            <a:pPr defTabSz="825500">
              <a:defRPr sz="4000">
                <a:solidFill>
                  <a:srgbClr val="000000"/>
                </a:solidFill>
                <a:latin typeface="Helvetica Neue Medium"/>
                <a:ea typeface="Helvetica Neue Medium"/>
                <a:cs typeface="Helvetica Neue Medium"/>
                <a:sym typeface="Helvetica Neue Medium"/>
              </a:defRPr>
            </a:pPr>
            <a:r>
              <a:t>2026?</a:t>
            </a:r>
          </a:p>
        </p:txBody>
      </p:sp>
      <p:sp>
        <p:nvSpPr>
          <p:cNvPr id="226" name="Saxenda"/>
          <p:cNvSpPr txBox="1"/>
          <p:nvPr/>
        </p:nvSpPr>
        <p:spPr>
          <a:xfrm>
            <a:off x="7226033" y="3942331"/>
            <a:ext cx="2516887" cy="7713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500"/>
            </a:lvl1pPr>
          </a:lstStyle>
          <a:p>
            <a:pPr/>
            <a:r>
              <a:t>Saxenda </a:t>
            </a:r>
          </a:p>
        </p:txBody>
      </p:sp>
      <p:sp>
        <p:nvSpPr>
          <p:cNvPr id="227" name="Semaglutide"/>
          <p:cNvSpPr txBox="1"/>
          <p:nvPr/>
        </p:nvSpPr>
        <p:spPr>
          <a:xfrm rot="19836000">
            <a:off x="2887817" y="7625695"/>
            <a:ext cx="2462886" cy="585112"/>
          </a:xfrm>
          <a:prstGeom prst="rect">
            <a:avLst/>
          </a:prstGeom>
          <a:solidFill>
            <a:schemeClr val="accent6"/>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3200">
                <a:solidFill>
                  <a:srgbClr val="FFFFFF"/>
                </a:solidFill>
                <a:latin typeface="Helvetica Neue Medium"/>
                <a:ea typeface="Helvetica Neue Medium"/>
                <a:cs typeface="Helvetica Neue Medium"/>
                <a:sym typeface="Helvetica Neue Medium"/>
              </a:defRPr>
            </a:lvl1pPr>
          </a:lstStyle>
          <a:p>
            <a:pPr/>
            <a:r>
              <a:t>Semaglutide</a:t>
            </a:r>
          </a:p>
        </p:txBody>
      </p:sp>
      <p:sp>
        <p:nvSpPr>
          <p:cNvPr id="228" name="Wegovy"/>
          <p:cNvSpPr txBox="1"/>
          <p:nvPr/>
        </p:nvSpPr>
        <p:spPr>
          <a:xfrm>
            <a:off x="7411770" y="10317171"/>
            <a:ext cx="2145412" cy="7713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500"/>
            </a:lvl1pPr>
          </a:lstStyle>
          <a:p>
            <a:pPr/>
            <a:r>
              <a:t>Wegovy</a:t>
            </a:r>
          </a:p>
        </p:txBody>
      </p:sp>
      <p:sp>
        <p:nvSpPr>
          <p:cNvPr id="229" name="Ozempic"/>
          <p:cNvSpPr txBox="1"/>
          <p:nvPr/>
        </p:nvSpPr>
        <p:spPr>
          <a:xfrm>
            <a:off x="7289469" y="7943302"/>
            <a:ext cx="2390014" cy="7713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500"/>
            </a:lvl1pPr>
          </a:lstStyle>
          <a:p>
            <a:pPr/>
            <a:r>
              <a:t>Ozempic</a:t>
            </a:r>
          </a:p>
        </p:txBody>
      </p:sp>
      <p:sp>
        <p:nvSpPr>
          <p:cNvPr id="230" name="Rybelsus"/>
          <p:cNvSpPr txBox="1"/>
          <p:nvPr/>
        </p:nvSpPr>
        <p:spPr>
          <a:xfrm>
            <a:off x="7257751" y="9130237"/>
            <a:ext cx="2453451" cy="7713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500"/>
            </a:lvl1pPr>
          </a:lstStyle>
          <a:p>
            <a:pPr/>
            <a:r>
              <a:t>Rybelsus</a:t>
            </a:r>
          </a:p>
        </p:txBody>
      </p:sp>
      <p:sp>
        <p:nvSpPr>
          <p:cNvPr id="231" name="Tri-agonista: GIP GLP-1 Glucagone; in fase 3; 2026-27"/>
          <p:cNvSpPr txBox="1"/>
          <p:nvPr/>
        </p:nvSpPr>
        <p:spPr>
          <a:xfrm>
            <a:off x="7034183" y="12517749"/>
            <a:ext cx="17063848" cy="7713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500"/>
            </a:lvl1pPr>
          </a:lstStyle>
          <a:p>
            <a:pPr/>
            <a:r>
              <a:t>                   Tri-agonista: GIP GLP-1 Glucagone; in fase 3; 2026-27</a:t>
            </a:r>
          </a:p>
        </p:txBody>
      </p:sp>
      <p:sp>
        <p:nvSpPr>
          <p:cNvPr id="232" name="Tirzepatide"/>
          <p:cNvSpPr txBox="1"/>
          <p:nvPr/>
        </p:nvSpPr>
        <p:spPr>
          <a:xfrm rot="19838723">
            <a:off x="2957270" y="10830071"/>
            <a:ext cx="2207261" cy="585113"/>
          </a:xfrm>
          <a:prstGeom prst="rect">
            <a:avLst/>
          </a:prstGeom>
          <a:solidFill>
            <a:schemeClr val="accent6"/>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3200">
                <a:solidFill>
                  <a:srgbClr val="FFFFFF"/>
                </a:solidFill>
                <a:latin typeface="Helvetica Neue Medium"/>
                <a:ea typeface="Helvetica Neue Medium"/>
                <a:cs typeface="Helvetica Neue Medium"/>
                <a:sym typeface="Helvetica Neue Medium"/>
              </a:defRPr>
            </a:lvl1pPr>
          </a:lstStyle>
          <a:p>
            <a:pPr/>
            <a:r>
              <a:t>Tirzepatide</a:t>
            </a:r>
          </a:p>
        </p:txBody>
      </p:sp>
      <p:sp>
        <p:nvSpPr>
          <p:cNvPr id="233" name="Retatrutide"/>
          <p:cNvSpPr txBox="1"/>
          <p:nvPr/>
        </p:nvSpPr>
        <p:spPr>
          <a:xfrm rot="19836000">
            <a:off x="3177401" y="11970584"/>
            <a:ext cx="2206855" cy="585112"/>
          </a:xfrm>
          <a:prstGeom prst="rect">
            <a:avLst/>
          </a:prstGeom>
          <a:solidFill>
            <a:schemeClr val="accent6"/>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3200">
                <a:solidFill>
                  <a:srgbClr val="FFFFFF"/>
                </a:solidFill>
                <a:latin typeface="Helvetica Neue Medium"/>
                <a:ea typeface="Helvetica Neue Medium"/>
                <a:cs typeface="Helvetica Neue Medium"/>
                <a:sym typeface="Helvetica Neue Medium"/>
              </a:defRPr>
            </a:lvl1pPr>
          </a:lstStyle>
          <a:p>
            <a:pPr/>
            <a:r>
              <a:t>Retatrutide</a:t>
            </a:r>
          </a:p>
        </p:txBody>
      </p:sp>
      <p:sp>
        <p:nvSpPr>
          <p:cNvPr id="234" name="G…"/>
          <p:cNvSpPr/>
          <p:nvPr/>
        </p:nvSpPr>
        <p:spPr>
          <a:xfrm>
            <a:off x="6907390" y="3588111"/>
            <a:ext cx="3154173" cy="9951672"/>
          </a:xfrm>
          <a:prstGeom prst="roundRect">
            <a:avLst>
              <a:gd name="adj" fmla="val 6075"/>
            </a:avLst>
          </a:prstGeom>
          <a:solidFill>
            <a:srgbClr val="ED220D">
              <a:alpha val="20345"/>
            </a:srgbClr>
          </a:solidFill>
          <a:ln w="12700">
            <a:miter lim="400000"/>
          </a:ln>
          <a:extLst>
            <a:ext uri="{C572A759-6A51-4108-AA02-DFA0A04FC94B}">
              <ma14:wrappingTextBoxFlag xmlns:ma14="http://schemas.microsoft.com/office/mac/drawingml/2011/main" val="1"/>
            </a:ext>
          </a:extLst>
        </p:spPr>
        <p:txBody>
          <a:bodyPr lIns="50800" tIns="50800" rIns="50800" bIns="50800"/>
          <a:lstStyle/>
          <a:p>
            <a:pPr>
              <a:defRPr sz="7000">
                <a:solidFill>
                  <a:srgbClr val="FFFFFF"/>
                </a:solidFill>
              </a:defRPr>
            </a:pPr>
          </a:p>
          <a:p>
            <a:pPr>
              <a:defRPr sz="5300">
                <a:solidFill>
                  <a:srgbClr val="FFFFFF"/>
                </a:solidFill>
              </a:defRPr>
            </a:pPr>
            <a:r>
              <a:t>G</a:t>
            </a:r>
          </a:p>
          <a:p>
            <a:pPr>
              <a:defRPr sz="5300">
                <a:solidFill>
                  <a:srgbClr val="FFFFFF"/>
                </a:solidFill>
              </a:defRPr>
            </a:pPr>
            <a:r>
              <a:t>L</a:t>
            </a:r>
          </a:p>
          <a:p>
            <a:pPr>
              <a:defRPr sz="5300">
                <a:solidFill>
                  <a:srgbClr val="FFFFFF"/>
                </a:solidFill>
              </a:defRPr>
            </a:pPr>
            <a:r>
              <a:t>P</a:t>
            </a:r>
          </a:p>
          <a:p>
            <a:pPr>
              <a:defRPr sz="5300">
                <a:solidFill>
                  <a:srgbClr val="FFFFFF"/>
                </a:solidFill>
              </a:defRPr>
            </a:pPr>
            <a:r>
              <a:t>-1</a:t>
            </a:r>
          </a:p>
        </p:txBody>
      </p:sp>
      <p:sp>
        <p:nvSpPr>
          <p:cNvPr id="235" name="Liraglutide"/>
          <p:cNvSpPr txBox="1"/>
          <p:nvPr/>
        </p:nvSpPr>
        <p:spPr>
          <a:xfrm rot="19836000">
            <a:off x="2962959" y="3581023"/>
            <a:ext cx="2094282" cy="585113"/>
          </a:xfrm>
          <a:prstGeom prst="rect">
            <a:avLst/>
          </a:prstGeom>
          <a:solidFill>
            <a:schemeClr val="accent6"/>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3200">
                <a:solidFill>
                  <a:srgbClr val="FFFFFF"/>
                </a:solidFill>
                <a:latin typeface="Helvetica Neue Medium"/>
                <a:ea typeface="Helvetica Neue Medium"/>
                <a:cs typeface="Helvetica Neue Medium"/>
                <a:sym typeface="Helvetica Neue Medium"/>
              </a:defRPr>
            </a:lvl1pPr>
          </a:lstStyle>
          <a:p>
            <a:pPr/>
            <a:r>
              <a:t>Liraglutide</a:t>
            </a:r>
          </a:p>
        </p:txBody>
      </p:sp>
      <p:sp>
        <p:nvSpPr>
          <p:cNvPr id="236" name="Xenical, Alli, Orlistat"/>
          <p:cNvSpPr txBox="1"/>
          <p:nvPr/>
        </p:nvSpPr>
        <p:spPr>
          <a:xfrm>
            <a:off x="3173005" y="1673072"/>
            <a:ext cx="3936595" cy="5975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400"/>
            </a:lvl1pPr>
          </a:lstStyle>
          <a:p>
            <a:pPr/>
            <a:r>
              <a:t>Xenical, Alli, Orlistat</a:t>
            </a:r>
          </a:p>
        </p:txBody>
      </p:sp>
      <p:sp>
        <p:nvSpPr>
          <p:cNvPr id="237" name="Topiramato/Fentermina (Qsiva, Qsymia) solo FDA"/>
          <p:cNvSpPr txBox="1"/>
          <p:nvPr/>
        </p:nvSpPr>
        <p:spPr>
          <a:xfrm>
            <a:off x="3147185" y="2308208"/>
            <a:ext cx="12658155" cy="7713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500"/>
            </a:lvl1pPr>
          </a:lstStyle>
          <a:p>
            <a:pPr/>
            <a:r>
              <a:t>Topiramato/Fentermina (Qsiva, Qsymia) solo FDA</a:t>
            </a:r>
          </a:p>
        </p:txBody>
      </p:sp>
      <p:sp>
        <p:nvSpPr>
          <p:cNvPr id="238" name="Bupropione/Naltrexone (Mysimba)"/>
          <p:cNvSpPr txBox="1"/>
          <p:nvPr/>
        </p:nvSpPr>
        <p:spPr>
          <a:xfrm>
            <a:off x="11852151" y="3942331"/>
            <a:ext cx="8825676" cy="7713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500"/>
            </a:lvl1pPr>
          </a:lstStyle>
          <a:p>
            <a:pPr/>
            <a:r>
              <a:t>Bupropione/Naltrexone (Mysimba)</a:t>
            </a:r>
          </a:p>
        </p:txBody>
      </p:sp>
      <p:sp>
        <p:nvSpPr>
          <p:cNvPr id="239" name="Mounjaro    Bi-agonisti: GIP  GLP-1"/>
          <p:cNvSpPr txBox="1"/>
          <p:nvPr/>
        </p:nvSpPr>
        <p:spPr>
          <a:xfrm>
            <a:off x="7336635" y="11417460"/>
            <a:ext cx="9143429" cy="7713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500"/>
            </a:lvl1pPr>
          </a:lstStyle>
          <a:p>
            <a:pPr/>
            <a:r>
              <a:t>Mounjaro    Bi-agonisti: GIP  GLP-1</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La nuova generazione di GLP-1 RA è considerato un…"/>
          <p:cNvSpPr txBox="1"/>
          <p:nvPr/>
        </p:nvSpPr>
        <p:spPr>
          <a:xfrm>
            <a:off x="3814603" y="7753238"/>
            <a:ext cx="16754794" cy="17831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5500"/>
            </a:pPr>
            <a:r>
              <a:t>La nuova generazione di GLP-1 RA è considerato un</a:t>
            </a:r>
          </a:p>
          <a:p>
            <a:pPr algn="l">
              <a:defRPr sz="5500"/>
            </a:pPr>
            <a:r>
              <a:rPr b="1">
                <a:solidFill>
                  <a:schemeClr val="accent5">
                    <a:hueOff val="-82419"/>
                    <a:satOff val="-9513"/>
                    <a:lumOff val="-16343"/>
                  </a:schemeClr>
                </a:solidFill>
              </a:rPr>
              <a:t>GAME CHANGER</a:t>
            </a:r>
            <a:r>
              <a:t> nel trattamento dell'obesità.</a:t>
            </a:r>
          </a:p>
        </p:txBody>
      </p:sp>
      <p:pic>
        <p:nvPicPr>
          <p:cNvPr id="242" name="images.jpeg" descr="images.jpeg"/>
          <p:cNvPicPr>
            <a:picLocks noChangeAspect="1"/>
          </p:cNvPicPr>
          <p:nvPr/>
        </p:nvPicPr>
        <p:blipFill>
          <a:blip r:embed="rId2">
            <a:extLst/>
          </a:blip>
          <a:srcRect l="34056" t="51" r="0" b="1"/>
          <a:stretch>
            <a:fillRect/>
          </a:stretch>
        </p:blipFill>
        <p:spPr>
          <a:xfrm>
            <a:off x="198259" y="358550"/>
            <a:ext cx="4954847" cy="49974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540" y="0"/>
                </a:moveTo>
                <a:lnTo>
                  <a:pt x="5557" y="1026"/>
                </a:lnTo>
                <a:lnTo>
                  <a:pt x="4765" y="1853"/>
                </a:lnTo>
                <a:cubicBezTo>
                  <a:pt x="4755" y="1864"/>
                  <a:pt x="4760" y="1863"/>
                  <a:pt x="4749" y="1875"/>
                </a:cubicBezTo>
                <a:cubicBezTo>
                  <a:pt x="4740" y="1884"/>
                  <a:pt x="4735" y="1881"/>
                  <a:pt x="4727" y="1890"/>
                </a:cubicBezTo>
                <a:lnTo>
                  <a:pt x="4626" y="1997"/>
                </a:lnTo>
                <a:cubicBezTo>
                  <a:pt x="4821" y="2026"/>
                  <a:pt x="4992" y="2056"/>
                  <a:pt x="5021" y="2089"/>
                </a:cubicBezTo>
                <a:cubicBezTo>
                  <a:pt x="5157" y="2251"/>
                  <a:pt x="4912" y="2617"/>
                  <a:pt x="4284" y="3189"/>
                </a:cubicBezTo>
                <a:cubicBezTo>
                  <a:pt x="3409" y="3984"/>
                  <a:pt x="3342" y="4127"/>
                  <a:pt x="3336" y="5182"/>
                </a:cubicBezTo>
                <a:cubicBezTo>
                  <a:pt x="3330" y="6052"/>
                  <a:pt x="3407" y="6322"/>
                  <a:pt x="3692" y="6429"/>
                </a:cubicBezTo>
                <a:cubicBezTo>
                  <a:pt x="3693" y="6430"/>
                  <a:pt x="3694" y="6429"/>
                  <a:pt x="3695" y="6429"/>
                </a:cubicBezTo>
                <a:cubicBezTo>
                  <a:pt x="3735" y="6422"/>
                  <a:pt x="3780" y="6406"/>
                  <a:pt x="3827" y="6381"/>
                </a:cubicBezTo>
                <a:cubicBezTo>
                  <a:pt x="4168" y="6200"/>
                  <a:pt x="4300" y="6462"/>
                  <a:pt x="4150" y="6753"/>
                </a:cubicBezTo>
                <a:cubicBezTo>
                  <a:pt x="4223" y="6830"/>
                  <a:pt x="4300" y="6909"/>
                  <a:pt x="4344" y="6990"/>
                </a:cubicBezTo>
                <a:cubicBezTo>
                  <a:pt x="4470" y="7222"/>
                  <a:pt x="4685" y="7410"/>
                  <a:pt x="4823" y="7410"/>
                </a:cubicBezTo>
                <a:cubicBezTo>
                  <a:pt x="5325" y="7410"/>
                  <a:pt x="5888" y="8146"/>
                  <a:pt x="5889" y="8808"/>
                </a:cubicBezTo>
                <a:cubicBezTo>
                  <a:pt x="5890" y="9180"/>
                  <a:pt x="5995" y="9865"/>
                  <a:pt x="6126" y="10330"/>
                </a:cubicBezTo>
                <a:cubicBezTo>
                  <a:pt x="6255" y="10788"/>
                  <a:pt x="6256" y="11132"/>
                  <a:pt x="6171" y="11333"/>
                </a:cubicBezTo>
                <a:cubicBezTo>
                  <a:pt x="6190" y="11365"/>
                  <a:pt x="6212" y="11396"/>
                  <a:pt x="6227" y="11430"/>
                </a:cubicBezTo>
                <a:cubicBezTo>
                  <a:pt x="6321" y="11657"/>
                  <a:pt x="6327" y="11839"/>
                  <a:pt x="6265" y="11942"/>
                </a:cubicBezTo>
                <a:cubicBezTo>
                  <a:pt x="6421" y="12123"/>
                  <a:pt x="6483" y="12281"/>
                  <a:pt x="6413" y="12392"/>
                </a:cubicBezTo>
                <a:cubicBezTo>
                  <a:pt x="6401" y="12412"/>
                  <a:pt x="6383" y="12418"/>
                  <a:pt x="6368" y="12433"/>
                </a:cubicBezTo>
                <a:cubicBezTo>
                  <a:pt x="7009" y="13044"/>
                  <a:pt x="7164" y="13274"/>
                  <a:pt x="7060" y="13503"/>
                </a:cubicBezTo>
                <a:cubicBezTo>
                  <a:pt x="7158" y="13641"/>
                  <a:pt x="7260" y="13799"/>
                  <a:pt x="7329" y="13876"/>
                </a:cubicBezTo>
                <a:cubicBezTo>
                  <a:pt x="7535" y="14105"/>
                  <a:pt x="7538" y="14151"/>
                  <a:pt x="7367" y="14558"/>
                </a:cubicBezTo>
                <a:cubicBezTo>
                  <a:pt x="7277" y="14770"/>
                  <a:pt x="7171" y="14892"/>
                  <a:pt x="7090" y="14913"/>
                </a:cubicBezTo>
                <a:cubicBezTo>
                  <a:pt x="7090" y="14976"/>
                  <a:pt x="7098" y="14988"/>
                  <a:pt x="7095" y="15087"/>
                </a:cubicBezTo>
                <a:cubicBezTo>
                  <a:pt x="7067" y="15940"/>
                  <a:pt x="7020" y="16129"/>
                  <a:pt x="6744" y="16504"/>
                </a:cubicBezTo>
                <a:cubicBezTo>
                  <a:pt x="6569" y="16741"/>
                  <a:pt x="6370" y="16991"/>
                  <a:pt x="6301" y="17058"/>
                </a:cubicBezTo>
                <a:cubicBezTo>
                  <a:pt x="6232" y="17124"/>
                  <a:pt x="6117" y="17283"/>
                  <a:pt x="6045" y="17411"/>
                </a:cubicBezTo>
                <a:cubicBezTo>
                  <a:pt x="5869" y="17725"/>
                  <a:pt x="4295" y="18924"/>
                  <a:pt x="3555" y="19308"/>
                </a:cubicBezTo>
                <a:cubicBezTo>
                  <a:pt x="3228" y="19479"/>
                  <a:pt x="2877" y="19689"/>
                  <a:pt x="2777" y="19777"/>
                </a:cubicBezTo>
                <a:cubicBezTo>
                  <a:pt x="2676" y="19864"/>
                  <a:pt x="2397" y="20020"/>
                  <a:pt x="2156" y="20120"/>
                </a:cubicBezTo>
                <a:cubicBezTo>
                  <a:pt x="1915" y="20220"/>
                  <a:pt x="1648" y="20295"/>
                  <a:pt x="1564" y="20286"/>
                </a:cubicBezTo>
                <a:cubicBezTo>
                  <a:pt x="1516" y="20281"/>
                  <a:pt x="1473" y="20269"/>
                  <a:pt x="1429" y="20260"/>
                </a:cubicBezTo>
                <a:cubicBezTo>
                  <a:pt x="1422" y="20326"/>
                  <a:pt x="1402" y="20396"/>
                  <a:pt x="1374" y="20468"/>
                </a:cubicBezTo>
                <a:cubicBezTo>
                  <a:pt x="1365" y="20492"/>
                  <a:pt x="1357" y="20515"/>
                  <a:pt x="1344" y="20538"/>
                </a:cubicBezTo>
                <a:cubicBezTo>
                  <a:pt x="1315" y="20596"/>
                  <a:pt x="1286" y="20653"/>
                  <a:pt x="1244" y="20703"/>
                </a:cubicBezTo>
                <a:cubicBezTo>
                  <a:pt x="1052" y="20933"/>
                  <a:pt x="672" y="20931"/>
                  <a:pt x="439" y="20729"/>
                </a:cubicBezTo>
                <a:cubicBezTo>
                  <a:pt x="447" y="20749"/>
                  <a:pt x="456" y="20774"/>
                  <a:pt x="458" y="20789"/>
                </a:cubicBezTo>
                <a:lnTo>
                  <a:pt x="521" y="20933"/>
                </a:lnTo>
                <a:lnTo>
                  <a:pt x="439" y="21017"/>
                </a:lnTo>
                <a:lnTo>
                  <a:pt x="261" y="21205"/>
                </a:lnTo>
                <a:cubicBezTo>
                  <a:pt x="155" y="21318"/>
                  <a:pt x="73" y="21368"/>
                  <a:pt x="0" y="21411"/>
                </a:cubicBezTo>
                <a:cubicBezTo>
                  <a:pt x="401" y="21580"/>
                  <a:pt x="2570" y="21600"/>
                  <a:pt x="10597" y="21600"/>
                </a:cubicBezTo>
                <a:lnTo>
                  <a:pt x="21600" y="21600"/>
                </a:lnTo>
                <a:lnTo>
                  <a:pt x="21600" y="20331"/>
                </a:lnTo>
                <a:lnTo>
                  <a:pt x="21600" y="19061"/>
                </a:lnTo>
                <a:lnTo>
                  <a:pt x="20389" y="18567"/>
                </a:lnTo>
                <a:cubicBezTo>
                  <a:pt x="19676" y="18276"/>
                  <a:pt x="19193" y="18051"/>
                  <a:pt x="18849" y="17807"/>
                </a:cubicBezTo>
                <a:cubicBezTo>
                  <a:pt x="18784" y="17792"/>
                  <a:pt x="18699" y="17739"/>
                  <a:pt x="18569" y="17641"/>
                </a:cubicBezTo>
                <a:cubicBezTo>
                  <a:pt x="18442" y="17546"/>
                  <a:pt x="18269" y="17468"/>
                  <a:pt x="18187" y="17468"/>
                </a:cubicBezTo>
                <a:cubicBezTo>
                  <a:pt x="17972" y="17468"/>
                  <a:pt x="16955" y="16767"/>
                  <a:pt x="16955" y="16619"/>
                </a:cubicBezTo>
                <a:cubicBezTo>
                  <a:pt x="16955" y="16539"/>
                  <a:pt x="16892" y="16543"/>
                  <a:pt x="16783" y="16632"/>
                </a:cubicBezTo>
                <a:cubicBezTo>
                  <a:pt x="16645" y="16746"/>
                  <a:pt x="16572" y="16711"/>
                  <a:pt x="16399" y="16442"/>
                </a:cubicBezTo>
                <a:cubicBezTo>
                  <a:pt x="16282" y="16259"/>
                  <a:pt x="16118" y="16065"/>
                  <a:pt x="16034" y="16013"/>
                </a:cubicBezTo>
                <a:cubicBezTo>
                  <a:pt x="15951" y="15961"/>
                  <a:pt x="15882" y="15845"/>
                  <a:pt x="15882" y="15754"/>
                </a:cubicBezTo>
                <a:cubicBezTo>
                  <a:pt x="15882" y="15663"/>
                  <a:pt x="15791" y="15539"/>
                  <a:pt x="15681" y="15478"/>
                </a:cubicBezTo>
                <a:cubicBezTo>
                  <a:pt x="15274" y="15252"/>
                  <a:pt x="15047" y="13496"/>
                  <a:pt x="15258" y="12702"/>
                </a:cubicBezTo>
                <a:cubicBezTo>
                  <a:pt x="15118" y="12597"/>
                  <a:pt x="15091" y="12401"/>
                  <a:pt x="15119" y="11936"/>
                </a:cubicBezTo>
                <a:cubicBezTo>
                  <a:pt x="15146" y="11482"/>
                  <a:pt x="15422" y="10688"/>
                  <a:pt x="15730" y="10170"/>
                </a:cubicBezTo>
                <a:cubicBezTo>
                  <a:pt x="16037" y="9653"/>
                  <a:pt x="16289" y="8971"/>
                  <a:pt x="16289" y="8657"/>
                </a:cubicBezTo>
                <a:cubicBezTo>
                  <a:pt x="16289" y="8344"/>
                  <a:pt x="16423" y="8009"/>
                  <a:pt x="16586" y="7913"/>
                </a:cubicBezTo>
                <a:cubicBezTo>
                  <a:pt x="17000" y="7670"/>
                  <a:pt x="17644" y="6640"/>
                  <a:pt x="17482" y="6481"/>
                </a:cubicBezTo>
                <a:cubicBezTo>
                  <a:pt x="17409" y="6409"/>
                  <a:pt x="17532" y="6047"/>
                  <a:pt x="17754" y="5676"/>
                </a:cubicBezTo>
                <a:cubicBezTo>
                  <a:pt x="18111" y="5081"/>
                  <a:pt x="18122" y="4943"/>
                  <a:pt x="17844" y="4513"/>
                </a:cubicBezTo>
                <a:cubicBezTo>
                  <a:pt x="17170" y="3472"/>
                  <a:pt x="16475" y="1942"/>
                  <a:pt x="16560" y="1690"/>
                </a:cubicBezTo>
                <a:cubicBezTo>
                  <a:pt x="16585" y="1615"/>
                  <a:pt x="16727" y="1567"/>
                  <a:pt x="16939" y="1532"/>
                </a:cubicBezTo>
                <a:cubicBezTo>
                  <a:pt x="16932" y="1527"/>
                  <a:pt x="16924" y="1524"/>
                  <a:pt x="16917" y="1520"/>
                </a:cubicBezTo>
                <a:cubicBezTo>
                  <a:pt x="16635" y="1355"/>
                  <a:pt x="16477" y="1179"/>
                  <a:pt x="16477" y="1022"/>
                </a:cubicBezTo>
                <a:cubicBezTo>
                  <a:pt x="16477" y="888"/>
                  <a:pt x="16445" y="811"/>
                  <a:pt x="16403" y="853"/>
                </a:cubicBezTo>
                <a:cubicBezTo>
                  <a:pt x="16361" y="894"/>
                  <a:pt x="16170" y="818"/>
                  <a:pt x="15979" y="683"/>
                </a:cubicBezTo>
                <a:cubicBezTo>
                  <a:pt x="15788" y="548"/>
                  <a:pt x="15661" y="404"/>
                  <a:pt x="15697" y="369"/>
                </a:cubicBezTo>
                <a:cubicBezTo>
                  <a:pt x="15733" y="333"/>
                  <a:pt x="15702" y="235"/>
                  <a:pt x="15630" y="148"/>
                </a:cubicBezTo>
                <a:cubicBezTo>
                  <a:pt x="15542" y="43"/>
                  <a:pt x="12737" y="11"/>
                  <a:pt x="6540" y="0"/>
                </a:cubicBezTo>
                <a:close/>
              </a:path>
            </a:pathLst>
          </a:custGeom>
          <a:ln w="25400">
            <a:solidFill>
              <a:srgbClr val="929292"/>
            </a:solidFill>
            <a:miter lim="400000"/>
          </a:ln>
          <a:effectLst>
            <a:outerShdw sx="100000" sy="100000" kx="0" ky="0" algn="b" rotWithShape="0" blurRad="254000" dist="127000" dir="5400000">
              <a:srgbClr val="000000">
                <a:alpha val="70000"/>
              </a:srgbClr>
            </a:outerShdw>
          </a:effectLst>
        </p:spPr>
      </p:pic>
      <p:pic>
        <p:nvPicPr>
          <p:cNvPr id="243" name="andrea-iannone-maradona-doping-sport-Maradona_gol_Napoli_1987-1988.jpg" descr="andrea-iannone-maradona-doping-sport-Maradona_gol_Napoli_1987-1988.jpg"/>
          <p:cNvPicPr>
            <a:picLocks noChangeAspect="1"/>
          </p:cNvPicPr>
          <p:nvPr/>
        </p:nvPicPr>
        <p:blipFill>
          <a:blip r:embed="rId3">
            <a:extLst/>
          </a:blip>
          <a:srcRect l="169" t="4714" r="4" b="0"/>
          <a:stretch>
            <a:fillRect/>
          </a:stretch>
        </p:blipFill>
        <p:spPr>
          <a:xfrm>
            <a:off x="10193932" y="66648"/>
            <a:ext cx="3996136" cy="55810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60" y="0"/>
                </a:moveTo>
                <a:lnTo>
                  <a:pt x="10082" y="48"/>
                </a:lnTo>
                <a:cubicBezTo>
                  <a:pt x="10083" y="49"/>
                  <a:pt x="10079" y="52"/>
                  <a:pt x="10080" y="54"/>
                </a:cubicBezTo>
                <a:cubicBezTo>
                  <a:pt x="10143" y="126"/>
                  <a:pt x="9942" y="188"/>
                  <a:pt x="9703" y="170"/>
                </a:cubicBezTo>
                <a:cubicBezTo>
                  <a:pt x="9582" y="161"/>
                  <a:pt x="9433" y="184"/>
                  <a:pt x="9370" y="221"/>
                </a:cubicBezTo>
                <a:cubicBezTo>
                  <a:pt x="9279" y="276"/>
                  <a:pt x="9228" y="271"/>
                  <a:pt x="9115" y="198"/>
                </a:cubicBezTo>
                <a:cubicBezTo>
                  <a:pt x="9037" y="148"/>
                  <a:pt x="8859" y="108"/>
                  <a:pt x="8720" y="108"/>
                </a:cubicBezTo>
                <a:cubicBezTo>
                  <a:pt x="8581" y="108"/>
                  <a:pt x="8394" y="78"/>
                  <a:pt x="8306" y="45"/>
                </a:cubicBezTo>
                <a:cubicBezTo>
                  <a:pt x="8207" y="6"/>
                  <a:pt x="8164" y="4"/>
                  <a:pt x="8195" y="40"/>
                </a:cubicBezTo>
                <a:cubicBezTo>
                  <a:pt x="8222" y="71"/>
                  <a:pt x="8142" y="135"/>
                  <a:pt x="8017" y="180"/>
                </a:cubicBezTo>
                <a:cubicBezTo>
                  <a:pt x="7822" y="249"/>
                  <a:pt x="7772" y="249"/>
                  <a:pt x="7667" y="183"/>
                </a:cubicBezTo>
                <a:cubicBezTo>
                  <a:pt x="7599" y="140"/>
                  <a:pt x="7560" y="122"/>
                  <a:pt x="7581" y="143"/>
                </a:cubicBezTo>
                <a:cubicBezTo>
                  <a:pt x="7602" y="164"/>
                  <a:pt x="7560" y="228"/>
                  <a:pt x="7489" y="284"/>
                </a:cubicBezTo>
                <a:cubicBezTo>
                  <a:pt x="7418" y="341"/>
                  <a:pt x="7387" y="387"/>
                  <a:pt x="7420" y="387"/>
                </a:cubicBezTo>
                <a:cubicBezTo>
                  <a:pt x="7454" y="387"/>
                  <a:pt x="7437" y="424"/>
                  <a:pt x="7384" y="470"/>
                </a:cubicBezTo>
                <a:cubicBezTo>
                  <a:pt x="7237" y="597"/>
                  <a:pt x="7084" y="572"/>
                  <a:pt x="6933" y="395"/>
                </a:cubicBezTo>
                <a:cubicBezTo>
                  <a:pt x="6869" y="319"/>
                  <a:pt x="6816" y="277"/>
                  <a:pt x="6764" y="255"/>
                </a:cubicBezTo>
                <a:cubicBezTo>
                  <a:pt x="6714" y="327"/>
                  <a:pt x="6627" y="387"/>
                  <a:pt x="6562" y="387"/>
                </a:cubicBezTo>
                <a:cubicBezTo>
                  <a:pt x="6397" y="387"/>
                  <a:pt x="5797" y="608"/>
                  <a:pt x="5726" y="696"/>
                </a:cubicBezTo>
                <a:cubicBezTo>
                  <a:pt x="5694" y="735"/>
                  <a:pt x="5583" y="780"/>
                  <a:pt x="5481" y="799"/>
                </a:cubicBezTo>
                <a:cubicBezTo>
                  <a:pt x="5288" y="833"/>
                  <a:pt x="5064" y="1119"/>
                  <a:pt x="5151" y="1220"/>
                </a:cubicBezTo>
                <a:cubicBezTo>
                  <a:pt x="5177" y="1250"/>
                  <a:pt x="5165" y="1290"/>
                  <a:pt x="5123" y="1309"/>
                </a:cubicBezTo>
                <a:cubicBezTo>
                  <a:pt x="5081" y="1327"/>
                  <a:pt x="5068" y="1380"/>
                  <a:pt x="5093" y="1425"/>
                </a:cubicBezTo>
                <a:cubicBezTo>
                  <a:pt x="5117" y="1471"/>
                  <a:pt x="5095" y="1578"/>
                  <a:pt x="5046" y="1663"/>
                </a:cubicBezTo>
                <a:cubicBezTo>
                  <a:pt x="4975" y="1786"/>
                  <a:pt x="4981" y="1859"/>
                  <a:pt x="5069" y="2009"/>
                </a:cubicBezTo>
                <a:cubicBezTo>
                  <a:pt x="5170" y="2181"/>
                  <a:pt x="5166" y="2219"/>
                  <a:pt x="5033" y="2398"/>
                </a:cubicBezTo>
                <a:cubicBezTo>
                  <a:pt x="4879" y="2603"/>
                  <a:pt x="4836" y="2877"/>
                  <a:pt x="4949" y="2928"/>
                </a:cubicBezTo>
                <a:cubicBezTo>
                  <a:pt x="4985" y="2943"/>
                  <a:pt x="5007" y="3190"/>
                  <a:pt x="4998" y="3476"/>
                </a:cubicBezTo>
                <a:cubicBezTo>
                  <a:pt x="4994" y="3609"/>
                  <a:pt x="4986" y="3725"/>
                  <a:pt x="4973" y="3828"/>
                </a:cubicBezTo>
                <a:cubicBezTo>
                  <a:pt x="4984" y="3845"/>
                  <a:pt x="4990" y="3863"/>
                  <a:pt x="5003" y="3880"/>
                </a:cubicBezTo>
                <a:cubicBezTo>
                  <a:pt x="5113" y="4031"/>
                  <a:pt x="5111" y="4049"/>
                  <a:pt x="4964" y="4147"/>
                </a:cubicBezTo>
                <a:cubicBezTo>
                  <a:pt x="4877" y="4205"/>
                  <a:pt x="4807" y="4309"/>
                  <a:pt x="4807" y="4379"/>
                </a:cubicBezTo>
                <a:cubicBezTo>
                  <a:pt x="4807" y="4449"/>
                  <a:pt x="4767" y="4534"/>
                  <a:pt x="4719" y="4568"/>
                </a:cubicBezTo>
                <a:cubicBezTo>
                  <a:pt x="4671" y="4602"/>
                  <a:pt x="4589" y="4690"/>
                  <a:pt x="4537" y="4761"/>
                </a:cubicBezTo>
                <a:cubicBezTo>
                  <a:pt x="4537" y="4762"/>
                  <a:pt x="4537" y="4763"/>
                  <a:pt x="4537" y="4763"/>
                </a:cubicBezTo>
                <a:cubicBezTo>
                  <a:pt x="4545" y="4793"/>
                  <a:pt x="4541" y="4819"/>
                  <a:pt x="4537" y="4846"/>
                </a:cubicBezTo>
                <a:cubicBezTo>
                  <a:pt x="4544" y="4878"/>
                  <a:pt x="4552" y="4894"/>
                  <a:pt x="4559" y="4935"/>
                </a:cubicBezTo>
                <a:cubicBezTo>
                  <a:pt x="4574" y="5029"/>
                  <a:pt x="4561" y="5054"/>
                  <a:pt x="4458" y="5109"/>
                </a:cubicBezTo>
                <a:cubicBezTo>
                  <a:pt x="4425" y="5126"/>
                  <a:pt x="4402" y="5132"/>
                  <a:pt x="4378" y="5139"/>
                </a:cubicBezTo>
                <a:cubicBezTo>
                  <a:pt x="4458" y="5157"/>
                  <a:pt x="4497" y="5195"/>
                  <a:pt x="4494" y="5254"/>
                </a:cubicBezTo>
                <a:cubicBezTo>
                  <a:pt x="4493" y="5283"/>
                  <a:pt x="4489" y="5282"/>
                  <a:pt x="4488" y="5307"/>
                </a:cubicBezTo>
                <a:cubicBezTo>
                  <a:pt x="4523" y="5353"/>
                  <a:pt x="4562" y="5464"/>
                  <a:pt x="4582" y="5592"/>
                </a:cubicBezTo>
                <a:cubicBezTo>
                  <a:pt x="4609" y="5762"/>
                  <a:pt x="4673" y="6177"/>
                  <a:pt x="4724" y="6515"/>
                </a:cubicBezTo>
                <a:cubicBezTo>
                  <a:pt x="4775" y="6854"/>
                  <a:pt x="4849" y="7265"/>
                  <a:pt x="4889" y="7429"/>
                </a:cubicBezTo>
                <a:cubicBezTo>
                  <a:pt x="4918" y="7549"/>
                  <a:pt x="4921" y="7637"/>
                  <a:pt x="4913" y="7710"/>
                </a:cubicBezTo>
                <a:cubicBezTo>
                  <a:pt x="4926" y="7733"/>
                  <a:pt x="4943" y="7754"/>
                  <a:pt x="4960" y="7776"/>
                </a:cubicBezTo>
                <a:cubicBezTo>
                  <a:pt x="4981" y="7806"/>
                  <a:pt x="5005" y="7835"/>
                  <a:pt x="5033" y="7864"/>
                </a:cubicBezTo>
                <a:cubicBezTo>
                  <a:pt x="5116" y="7951"/>
                  <a:pt x="5223" y="8039"/>
                  <a:pt x="5367" y="8145"/>
                </a:cubicBezTo>
                <a:cubicBezTo>
                  <a:pt x="5443" y="8167"/>
                  <a:pt x="5552" y="8223"/>
                  <a:pt x="5650" y="8296"/>
                </a:cubicBezTo>
                <a:lnTo>
                  <a:pt x="5904" y="8481"/>
                </a:lnTo>
                <a:lnTo>
                  <a:pt x="5670" y="8715"/>
                </a:lnTo>
                <a:cubicBezTo>
                  <a:pt x="5512" y="8871"/>
                  <a:pt x="5400" y="8964"/>
                  <a:pt x="5266" y="9019"/>
                </a:cubicBezTo>
                <a:cubicBezTo>
                  <a:pt x="5273" y="9027"/>
                  <a:pt x="5250" y="9052"/>
                  <a:pt x="5217" y="9081"/>
                </a:cubicBezTo>
                <a:cubicBezTo>
                  <a:pt x="5225" y="9101"/>
                  <a:pt x="5184" y="9137"/>
                  <a:pt x="5091" y="9182"/>
                </a:cubicBezTo>
                <a:lnTo>
                  <a:pt x="5084" y="9185"/>
                </a:lnTo>
                <a:cubicBezTo>
                  <a:pt x="5086" y="9197"/>
                  <a:pt x="5077" y="9211"/>
                  <a:pt x="5052" y="9231"/>
                </a:cubicBezTo>
                <a:lnTo>
                  <a:pt x="5069" y="9236"/>
                </a:lnTo>
                <a:lnTo>
                  <a:pt x="4870" y="9378"/>
                </a:lnTo>
                <a:cubicBezTo>
                  <a:pt x="4818" y="9415"/>
                  <a:pt x="4778" y="9437"/>
                  <a:pt x="4739" y="9454"/>
                </a:cubicBezTo>
                <a:cubicBezTo>
                  <a:pt x="4751" y="9501"/>
                  <a:pt x="4690" y="9563"/>
                  <a:pt x="4574" y="9649"/>
                </a:cubicBezTo>
                <a:cubicBezTo>
                  <a:pt x="4527" y="9684"/>
                  <a:pt x="4481" y="9733"/>
                  <a:pt x="4436" y="9781"/>
                </a:cubicBezTo>
                <a:cubicBezTo>
                  <a:pt x="4421" y="9808"/>
                  <a:pt x="4414" y="9830"/>
                  <a:pt x="4383" y="9872"/>
                </a:cubicBezTo>
                <a:cubicBezTo>
                  <a:pt x="4261" y="10036"/>
                  <a:pt x="4144" y="10234"/>
                  <a:pt x="4069" y="10378"/>
                </a:cubicBezTo>
                <a:cubicBezTo>
                  <a:pt x="4044" y="10457"/>
                  <a:pt x="4027" y="10534"/>
                  <a:pt x="4027" y="10598"/>
                </a:cubicBezTo>
                <a:cubicBezTo>
                  <a:pt x="4027" y="10656"/>
                  <a:pt x="4046" y="10732"/>
                  <a:pt x="4074" y="10807"/>
                </a:cubicBezTo>
                <a:cubicBezTo>
                  <a:pt x="4093" y="10701"/>
                  <a:pt x="4116" y="10586"/>
                  <a:pt x="4123" y="10517"/>
                </a:cubicBezTo>
                <a:cubicBezTo>
                  <a:pt x="4160" y="10151"/>
                  <a:pt x="4299" y="10346"/>
                  <a:pt x="4299" y="10764"/>
                </a:cubicBezTo>
                <a:cubicBezTo>
                  <a:pt x="4299" y="11009"/>
                  <a:pt x="4330" y="11177"/>
                  <a:pt x="4376" y="11171"/>
                </a:cubicBezTo>
                <a:cubicBezTo>
                  <a:pt x="4472" y="11159"/>
                  <a:pt x="4435" y="11562"/>
                  <a:pt x="4327" y="11707"/>
                </a:cubicBezTo>
                <a:cubicBezTo>
                  <a:pt x="4261" y="11796"/>
                  <a:pt x="4228" y="11800"/>
                  <a:pt x="4123" y="11738"/>
                </a:cubicBezTo>
                <a:cubicBezTo>
                  <a:pt x="4113" y="11732"/>
                  <a:pt x="4116" y="11736"/>
                  <a:pt x="4108" y="11732"/>
                </a:cubicBezTo>
                <a:cubicBezTo>
                  <a:pt x="4153" y="11777"/>
                  <a:pt x="4157" y="11807"/>
                  <a:pt x="4106" y="11831"/>
                </a:cubicBezTo>
                <a:cubicBezTo>
                  <a:pt x="4131" y="11910"/>
                  <a:pt x="4113" y="12028"/>
                  <a:pt x="4065" y="12159"/>
                </a:cubicBezTo>
                <a:cubicBezTo>
                  <a:pt x="4056" y="12209"/>
                  <a:pt x="4038" y="12261"/>
                  <a:pt x="4005" y="12318"/>
                </a:cubicBezTo>
                <a:cubicBezTo>
                  <a:pt x="4000" y="12332"/>
                  <a:pt x="3997" y="12352"/>
                  <a:pt x="3990" y="12360"/>
                </a:cubicBezTo>
                <a:cubicBezTo>
                  <a:pt x="3985" y="12366"/>
                  <a:pt x="3978" y="12368"/>
                  <a:pt x="3971" y="12372"/>
                </a:cubicBezTo>
                <a:cubicBezTo>
                  <a:pt x="3956" y="12394"/>
                  <a:pt x="3934" y="12418"/>
                  <a:pt x="3915" y="12441"/>
                </a:cubicBezTo>
                <a:cubicBezTo>
                  <a:pt x="3897" y="12474"/>
                  <a:pt x="3879" y="12507"/>
                  <a:pt x="3857" y="12536"/>
                </a:cubicBezTo>
                <a:cubicBezTo>
                  <a:pt x="3849" y="12589"/>
                  <a:pt x="3845" y="12639"/>
                  <a:pt x="3831" y="12693"/>
                </a:cubicBezTo>
                <a:cubicBezTo>
                  <a:pt x="3779" y="12894"/>
                  <a:pt x="3790" y="12947"/>
                  <a:pt x="3896" y="12989"/>
                </a:cubicBezTo>
                <a:cubicBezTo>
                  <a:pt x="3969" y="13019"/>
                  <a:pt x="4027" y="13111"/>
                  <a:pt x="4027" y="13203"/>
                </a:cubicBezTo>
                <a:cubicBezTo>
                  <a:pt x="4027" y="13339"/>
                  <a:pt x="3952" y="13425"/>
                  <a:pt x="3885" y="13406"/>
                </a:cubicBezTo>
                <a:lnTo>
                  <a:pt x="3870" y="13421"/>
                </a:lnTo>
                <a:cubicBezTo>
                  <a:pt x="3807" y="13483"/>
                  <a:pt x="3780" y="13559"/>
                  <a:pt x="3773" y="13696"/>
                </a:cubicBezTo>
                <a:cubicBezTo>
                  <a:pt x="3769" y="13800"/>
                  <a:pt x="3741" y="13920"/>
                  <a:pt x="3711" y="13960"/>
                </a:cubicBezTo>
                <a:cubicBezTo>
                  <a:pt x="3666" y="14022"/>
                  <a:pt x="3669" y="14052"/>
                  <a:pt x="3726" y="14146"/>
                </a:cubicBezTo>
                <a:cubicBezTo>
                  <a:pt x="3764" y="14208"/>
                  <a:pt x="3796" y="14272"/>
                  <a:pt x="3799" y="14289"/>
                </a:cubicBezTo>
                <a:cubicBezTo>
                  <a:pt x="3812" y="14365"/>
                  <a:pt x="3883" y="14508"/>
                  <a:pt x="3954" y="14604"/>
                </a:cubicBezTo>
                <a:cubicBezTo>
                  <a:pt x="4003" y="14670"/>
                  <a:pt x="4031" y="14771"/>
                  <a:pt x="4031" y="14880"/>
                </a:cubicBezTo>
                <a:cubicBezTo>
                  <a:pt x="4031" y="14974"/>
                  <a:pt x="4051" y="15059"/>
                  <a:pt x="4074" y="15069"/>
                </a:cubicBezTo>
                <a:cubicBezTo>
                  <a:pt x="4155" y="15105"/>
                  <a:pt x="4112" y="15291"/>
                  <a:pt x="3984" y="15464"/>
                </a:cubicBezTo>
                <a:cubicBezTo>
                  <a:pt x="3933" y="15532"/>
                  <a:pt x="3913" y="15569"/>
                  <a:pt x="3898" y="15605"/>
                </a:cubicBezTo>
                <a:cubicBezTo>
                  <a:pt x="3981" y="15708"/>
                  <a:pt x="4051" y="15910"/>
                  <a:pt x="4044" y="16037"/>
                </a:cubicBezTo>
                <a:cubicBezTo>
                  <a:pt x="4067" y="16078"/>
                  <a:pt x="4076" y="16108"/>
                  <a:pt x="4099" y="16146"/>
                </a:cubicBezTo>
                <a:cubicBezTo>
                  <a:pt x="4106" y="16157"/>
                  <a:pt x="4106" y="16156"/>
                  <a:pt x="4112" y="16166"/>
                </a:cubicBezTo>
                <a:cubicBezTo>
                  <a:pt x="4177" y="16159"/>
                  <a:pt x="4255" y="16259"/>
                  <a:pt x="4468" y="16571"/>
                </a:cubicBezTo>
                <a:cubicBezTo>
                  <a:pt x="4472" y="16577"/>
                  <a:pt x="4475" y="16581"/>
                  <a:pt x="4479" y="16587"/>
                </a:cubicBezTo>
                <a:cubicBezTo>
                  <a:pt x="4582" y="16722"/>
                  <a:pt x="4701" y="16844"/>
                  <a:pt x="4758" y="16860"/>
                </a:cubicBezTo>
                <a:cubicBezTo>
                  <a:pt x="4868" y="16890"/>
                  <a:pt x="4853" y="17035"/>
                  <a:pt x="4760" y="17115"/>
                </a:cubicBezTo>
                <a:cubicBezTo>
                  <a:pt x="4824" y="17290"/>
                  <a:pt x="4860" y="17482"/>
                  <a:pt x="4885" y="17708"/>
                </a:cubicBezTo>
                <a:cubicBezTo>
                  <a:pt x="4895" y="17737"/>
                  <a:pt x="4908" y="17769"/>
                  <a:pt x="4919" y="17809"/>
                </a:cubicBezTo>
                <a:cubicBezTo>
                  <a:pt x="4932" y="17859"/>
                  <a:pt x="4933" y="17892"/>
                  <a:pt x="4938" y="17932"/>
                </a:cubicBezTo>
                <a:cubicBezTo>
                  <a:pt x="4946" y="17951"/>
                  <a:pt x="4945" y="17970"/>
                  <a:pt x="4945" y="17989"/>
                </a:cubicBezTo>
                <a:cubicBezTo>
                  <a:pt x="4947" y="18038"/>
                  <a:pt x="4945" y="18079"/>
                  <a:pt x="4932" y="18104"/>
                </a:cubicBezTo>
                <a:lnTo>
                  <a:pt x="4923" y="18156"/>
                </a:lnTo>
                <a:lnTo>
                  <a:pt x="4563" y="18163"/>
                </a:lnTo>
                <a:cubicBezTo>
                  <a:pt x="4282" y="18176"/>
                  <a:pt x="3867" y="18187"/>
                  <a:pt x="3379" y="18189"/>
                </a:cubicBezTo>
                <a:cubicBezTo>
                  <a:pt x="2546" y="18191"/>
                  <a:pt x="1901" y="18215"/>
                  <a:pt x="1875" y="18245"/>
                </a:cubicBezTo>
                <a:cubicBezTo>
                  <a:pt x="1832" y="18295"/>
                  <a:pt x="1844" y="18356"/>
                  <a:pt x="1898" y="18424"/>
                </a:cubicBezTo>
                <a:cubicBezTo>
                  <a:pt x="1990" y="18514"/>
                  <a:pt x="2141" y="18614"/>
                  <a:pt x="2272" y="18659"/>
                </a:cubicBezTo>
                <a:cubicBezTo>
                  <a:pt x="2432" y="18713"/>
                  <a:pt x="2513" y="18753"/>
                  <a:pt x="2527" y="18795"/>
                </a:cubicBezTo>
                <a:lnTo>
                  <a:pt x="2561" y="18812"/>
                </a:lnTo>
                <a:lnTo>
                  <a:pt x="2512" y="18848"/>
                </a:lnTo>
                <a:cubicBezTo>
                  <a:pt x="2503" y="18858"/>
                  <a:pt x="2481" y="18870"/>
                  <a:pt x="2465" y="18881"/>
                </a:cubicBezTo>
                <a:lnTo>
                  <a:pt x="2396" y="18932"/>
                </a:lnTo>
                <a:cubicBezTo>
                  <a:pt x="2137" y="19122"/>
                  <a:pt x="1971" y="19267"/>
                  <a:pt x="1849" y="19401"/>
                </a:cubicBezTo>
                <a:cubicBezTo>
                  <a:pt x="1786" y="19472"/>
                  <a:pt x="1734" y="19541"/>
                  <a:pt x="1693" y="19605"/>
                </a:cubicBezTo>
                <a:cubicBezTo>
                  <a:pt x="1644" y="19697"/>
                  <a:pt x="1621" y="19789"/>
                  <a:pt x="1617" y="19889"/>
                </a:cubicBezTo>
                <a:cubicBezTo>
                  <a:pt x="1964" y="20266"/>
                  <a:pt x="2660" y="20817"/>
                  <a:pt x="2898" y="20898"/>
                </a:cubicBezTo>
                <a:cubicBezTo>
                  <a:pt x="3046" y="20948"/>
                  <a:pt x="3166" y="20995"/>
                  <a:pt x="3166" y="21004"/>
                </a:cubicBezTo>
                <a:cubicBezTo>
                  <a:pt x="3166" y="21005"/>
                  <a:pt x="3113" y="21029"/>
                  <a:pt x="3106" y="21033"/>
                </a:cubicBezTo>
                <a:cubicBezTo>
                  <a:pt x="3107" y="21034"/>
                  <a:pt x="3110" y="21034"/>
                  <a:pt x="3111" y="21035"/>
                </a:cubicBezTo>
                <a:cubicBezTo>
                  <a:pt x="3207" y="21105"/>
                  <a:pt x="3002" y="21272"/>
                  <a:pt x="2540" y="21499"/>
                </a:cubicBezTo>
                <a:cubicBezTo>
                  <a:pt x="2491" y="21523"/>
                  <a:pt x="2537" y="21541"/>
                  <a:pt x="2742" y="21554"/>
                </a:cubicBezTo>
                <a:lnTo>
                  <a:pt x="3023" y="21325"/>
                </a:lnTo>
                <a:cubicBezTo>
                  <a:pt x="3321" y="21084"/>
                  <a:pt x="3384" y="21057"/>
                  <a:pt x="3550" y="21102"/>
                </a:cubicBezTo>
                <a:lnTo>
                  <a:pt x="3739" y="21155"/>
                </a:lnTo>
                <a:lnTo>
                  <a:pt x="3490" y="21337"/>
                </a:lnTo>
                <a:cubicBezTo>
                  <a:pt x="3354" y="21438"/>
                  <a:pt x="3244" y="21539"/>
                  <a:pt x="3244" y="21560"/>
                </a:cubicBezTo>
                <a:cubicBezTo>
                  <a:pt x="3244" y="21561"/>
                  <a:pt x="3374" y="21562"/>
                  <a:pt x="3396" y="21563"/>
                </a:cubicBezTo>
                <a:lnTo>
                  <a:pt x="3492" y="21417"/>
                </a:lnTo>
                <a:cubicBezTo>
                  <a:pt x="3610" y="21239"/>
                  <a:pt x="3624" y="21235"/>
                  <a:pt x="4385" y="21170"/>
                </a:cubicBezTo>
                <a:lnTo>
                  <a:pt x="5157" y="21102"/>
                </a:lnTo>
                <a:lnTo>
                  <a:pt x="5333" y="21253"/>
                </a:lnTo>
                <a:cubicBezTo>
                  <a:pt x="5552" y="21441"/>
                  <a:pt x="5552" y="21479"/>
                  <a:pt x="5333" y="21542"/>
                </a:cubicBezTo>
                <a:cubicBezTo>
                  <a:pt x="5226" y="21572"/>
                  <a:pt x="8395" y="21593"/>
                  <a:pt x="13380" y="21595"/>
                </a:cubicBezTo>
                <a:lnTo>
                  <a:pt x="21600" y="21600"/>
                </a:lnTo>
                <a:lnTo>
                  <a:pt x="21600" y="21165"/>
                </a:lnTo>
                <a:cubicBezTo>
                  <a:pt x="21600" y="21162"/>
                  <a:pt x="21600" y="21160"/>
                  <a:pt x="21600" y="21156"/>
                </a:cubicBezTo>
                <a:cubicBezTo>
                  <a:pt x="21600" y="21155"/>
                  <a:pt x="21600" y="21154"/>
                  <a:pt x="21600" y="21153"/>
                </a:cubicBezTo>
                <a:cubicBezTo>
                  <a:pt x="21599" y="20822"/>
                  <a:pt x="21563" y="20679"/>
                  <a:pt x="21426" y="20494"/>
                </a:cubicBezTo>
                <a:cubicBezTo>
                  <a:pt x="21228" y="20226"/>
                  <a:pt x="21075" y="20199"/>
                  <a:pt x="20742" y="20368"/>
                </a:cubicBezTo>
                <a:cubicBezTo>
                  <a:pt x="20556" y="20463"/>
                  <a:pt x="20511" y="20467"/>
                  <a:pt x="20433" y="20399"/>
                </a:cubicBezTo>
                <a:cubicBezTo>
                  <a:pt x="20382" y="20355"/>
                  <a:pt x="20327" y="20244"/>
                  <a:pt x="20311" y="20152"/>
                </a:cubicBezTo>
                <a:cubicBezTo>
                  <a:pt x="20294" y="20059"/>
                  <a:pt x="20220" y="19899"/>
                  <a:pt x="20146" y="19797"/>
                </a:cubicBezTo>
                <a:cubicBezTo>
                  <a:pt x="20071" y="19695"/>
                  <a:pt x="20005" y="19566"/>
                  <a:pt x="19998" y="19510"/>
                </a:cubicBezTo>
                <a:cubicBezTo>
                  <a:pt x="19983" y="19390"/>
                  <a:pt x="19810" y="19295"/>
                  <a:pt x="19671" y="19331"/>
                </a:cubicBezTo>
                <a:cubicBezTo>
                  <a:pt x="19619" y="19345"/>
                  <a:pt x="19554" y="19332"/>
                  <a:pt x="19528" y="19302"/>
                </a:cubicBezTo>
                <a:cubicBezTo>
                  <a:pt x="19502" y="19272"/>
                  <a:pt x="19447" y="19263"/>
                  <a:pt x="19405" y="19281"/>
                </a:cubicBezTo>
                <a:cubicBezTo>
                  <a:pt x="19364" y="19299"/>
                  <a:pt x="19182" y="19261"/>
                  <a:pt x="19000" y="19198"/>
                </a:cubicBezTo>
                <a:cubicBezTo>
                  <a:pt x="18729" y="19104"/>
                  <a:pt x="18565" y="18970"/>
                  <a:pt x="18099" y="18467"/>
                </a:cubicBezTo>
                <a:cubicBezTo>
                  <a:pt x="17886" y="18237"/>
                  <a:pt x="17755" y="18075"/>
                  <a:pt x="17670" y="17946"/>
                </a:cubicBezTo>
                <a:cubicBezTo>
                  <a:pt x="17595" y="17871"/>
                  <a:pt x="17539" y="17809"/>
                  <a:pt x="17539" y="17791"/>
                </a:cubicBezTo>
                <a:cubicBezTo>
                  <a:pt x="17539" y="17784"/>
                  <a:pt x="17559" y="17771"/>
                  <a:pt x="17569" y="17762"/>
                </a:cubicBezTo>
                <a:cubicBezTo>
                  <a:pt x="17552" y="17688"/>
                  <a:pt x="17589" y="17653"/>
                  <a:pt x="17679" y="17653"/>
                </a:cubicBezTo>
                <a:cubicBezTo>
                  <a:pt x="17904" y="17653"/>
                  <a:pt x="17985" y="17367"/>
                  <a:pt x="17998" y="16530"/>
                </a:cubicBezTo>
                <a:cubicBezTo>
                  <a:pt x="18016" y="15393"/>
                  <a:pt x="17924" y="14927"/>
                  <a:pt x="17578" y="14435"/>
                </a:cubicBezTo>
                <a:cubicBezTo>
                  <a:pt x="17425" y="14217"/>
                  <a:pt x="17319" y="14017"/>
                  <a:pt x="17342" y="13991"/>
                </a:cubicBezTo>
                <a:cubicBezTo>
                  <a:pt x="17364" y="13965"/>
                  <a:pt x="17327" y="13928"/>
                  <a:pt x="17260" y="13910"/>
                </a:cubicBezTo>
                <a:cubicBezTo>
                  <a:pt x="17193" y="13891"/>
                  <a:pt x="17159" y="13852"/>
                  <a:pt x="17185" y="13822"/>
                </a:cubicBezTo>
                <a:cubicBezTo>
                  <a:pt x="17211" y="13792"/>
                  <a:pt x="17198" y="13717"/>
                  <a:pt x="17153" y="13656"/>
                </a:cubicBezTo>
                <a:cubicBezTo>
                  <a:pt x="17087" y="13567"/>
                  <a:pt x="17145" y="13428"/>
                  <a:pt x="17462" y="12934"/>
                </a:cubicBezTo>
                <a:lnTo>
                  <a:pt x="17820" y="12372"/>
                </a:lnTo>
                <a:cubicBezTo>
                  <a:pt x="17831" y="12340"/>
                  <a:pt x="17832" y="12317"/>
                  <a:pt x="17835" y="12291"/>
                </a:cubicBezTo>
                <a:lnTo>
                  <a:pt x="17709" y="12077"/>
                </a:lnTo>
                <a:cubicBezTo>
                  <a:pt x="17591" y="11879"/>
                  <a:pt x="17512" y="11699"/>
                  <a:pt x="17468" y="11544"/>
                </a:cubicBezTo>
                <a:cubicBezTo>
                  <a:pt x="17376" y="11432"/>
                  <a:pt x="17303" y="11324"/>
                  <a:pt x="17303" y="11266"/>
                </a:cubicBezTo>
                <a:cubicBezTo>
                  <a:pt x="17303" y="11223"/>
                  <a:pt x="17271" y="11143"/>
                  <a:pt x="17230" y="11090"/>
                </a:cubicBezTo>
                <a:cubicBezTo>
                  <a:pt x="17039" y="10840"/>
                  <a:pt x="16899" y="10567"/>
                  <a:pt x="16945" y="10534"/>
                </a:cubicBezTo>
                <a:cubicBezTo>
                  <a:pt x="16964" y="10520"/>
                  <a:pt x="16998" y="10507"/>
                  <a:pt x="17044" y="10497"/>
                </a:cubicBezTo>
                <a:cubicBezTo>
                  <a:pt x="17043" y="10494"/>
                  <a:pt x="17041" y="10490"/>
                  <a:pt x="17041" y="10487"/>
                </a:cubicBezTo>
                <a:cubicBezTo>
                  <a:pt x="16987" y="10478"/>
                  <a:pt x="16957" y="10457"/>
                  <a:pt x="16936" y="10420"/>
                </a:cubicBezTo>
                <a:cubicBezTo>
                  <a:pt x="16936" y="10419"/>
                  <a:pt x="16935" y="10418"/>
                  <a:pt x="16934" y="10417"/>
                </a:cubicBezTo>
                <a:cubicBezTo>
                  <a:pt x="16916" y="10382"/>
                  <a:pt x="16744" y="10204"/>
                  <a:pt x="16533" y="9991"/>
                </a:cubicBezTo>
                <a:cubicBezTo>
                  <a:pt x="16525" y="9983"/>
                  <a:pt x="16516" y="9976"/>
                  <a:pt x="16509" y="9968"/>
                </a:cubicBezTo>
                <a:cubicBezTo>
                  <a:pt x="16408" y="9867"/>
                  <a:pt x="16314" y="9772"/>
                  <a:pt x="16196" y="9658"/>
                </a:cubicBezTo>
                <a:cubicBezTo>
                  <a:pt x="15945" y="9415"/>
                  <a:pt x="15746" y="9198"/>
                  <a:pt x="15641" y="9065"/>
                </a:cubicBezTo>
                <a:cubicBezTo>
                  <a:pt x="15574" y="9013"/>
                  <a:pt x="15506" y="8957"/>
                  <a:pt x="15445" y="8913"/>
                </a:cubicBezTo>
                <a:cubicBezTo>
                  <a:pt x="15401" y="8907"/>
                  <a:pt x="15353" y="8894"/>
                  <a:pt x="15308" y="8870"/>
                </a:cubicBezTo>
                <a:cubicBezTo>
                  <a:pt x="15220" y="8824"/>
                  <a:pt x="15192" y="8794"/>
                  <a:pt x="15212" y="8735"/>
                </a:cubicBezTo>
                <a:cubicBezTo>
                  <a:pt x="15072" y="8626"/>
                  <a:pt x="14961" y="8533"/>
                  <a:pt x="14961" y="8512"/>
                </a:cubicBezTo>
                <a:cubicBezTo>
                  <a:pt x="14961" y="8422"/>
                  <a:pt x="14360" y="7999"/>
                  <a:pt x="14225" y="7995"/>
                </a:cubicBezTo>
                <a:cubicBezTo>
                  <a:pt x="14157" y="7992"/>
                  <a:pt x="13953" y="7989"/>
                  <a:pt x="13770" y="7987"/>
                </a:cubicBezTo>
                <a:cubicBezTo>
                  <a:pt x="13501" y="7984"/>
                  <a:pt x="13367" y="7940"/>
                  <a:pt x="13064" y="7760"/>
                </a:cubicBezTo>
                <a:cubicBezTo>
                  <a:pt x="12789" y="7596"/>
                  <a:pt x="12724" y="7547"/>
                  <a:pt x="12764" y="7489"/>
                </a:cubicBezTo>
                <a:cubicBezTo>
                  <a:pt x="12712" y="7470"/>
                  <a:pt x="12670" y="7437"/>
                  <a:pt x="12670" y="7412"/>
                </a:cubicBezTo>
                <a:cubicBezTo>
                  <a:pt x="12670" y="7387"/>
                  <a:pt x="12637" y="7333"/>
                  <a:pt x="12599" y="7291"/>
                </a:cubicBezTo>
                <a:cubicBezTo>
                  <a:pt x="12541" y="7229"/>
                  <a:pt x="12539" y="7203"/>
                  <a:pt x="12582" y="7136"/>
                </a:cubicBezTo>
                <a:lnTo>
                  <a:pt x="12633" y="7055"/>
                </a:lnTo>
                <a:lnTo>
                  <a:pt x="12704" y="7116"/>
                </a:lnTo>
                <a:cubicBezTo>
                  <a:pt x="12742" y="7150"/>
                  <a:pt x="12808" y="7188"/>
                  <a:pt x="12850" y="7199"/>
                </a:cubicBezTo>
                <a:cubicBezTo>
                  <a:pt x="12910" y="7214"/>
                  <a:pt x="12922" y="7204"/>
                  <a:pt x="12912" y="7150"/>
                </a:cubicBezTo>
                <a:cubicBezTo>
                  <a:pt x="12890" y="7039"/>
                  <a:pt x="13044" y="7066"/>
                  <a:pt x="13135" y="7188"/>
                </a:cubicBezTo>
                <a:cubicBezTo>
                  <a:pt x="13178" y="7246"/>
                  <a:pt x="13257" y="7301"/>
                  <a:pt x="13309" y="7310"/>
                </a:cubicBezTo>
                <a:cubicBezTo>
                  <a:pt x="13365" y="7319"/>
                  <a:pt x="13408" y="7352"/>
                  <a:pt x="13416" y="7391"/>
                </a:cubicBezTo>
                <a:cubicBezTo>
                  <a:pt x="13430" y="7461"/>
                  <a:pt x="13504" y="7484"/>
                  <a:pt x="13513" y="7420"/>
                </a:cubicBezTo>
                <a:cubicBezTo>
                  <a:pt x="13513" y="7416"/>
                  <a:pt x="13514" y="7415"/>
                  <a:pt x="13515" y="7411"/>
                </a:cubicBezTo>
                <a:cubicBezTo>
                  <a:pt x="13461" y="7331"/>
                  <a:pt x="13447" y="7243"/>
                  <a:pt x="13491" y="7159"/>
                </a:cubicBezTo>
                <a:lnTo>
                  <a:pt x="13566" y="7019"/>
                </a:lnTo>
                <a:lnTo>
                  <a:pt x="13714" y="7150"/>
                </a:lnTo>
                <a:cubicBezTo>
                  <a:pt x="13809" y="7233"/>
                  <a:pt x="13913" y="7268"/>
                  <a:pt x="14002" y="7248"/>
                </a:cubicBezTo>
                <a:cubicBezTo>
                  <a:pt x="14061" y="7235"/>
                  <a:pt x="14120" y="7228"/>
                  <a:pt x="14169" y="7224"/>
                </a:cubicBezTo>
                <a:cubicBezTo>
                  <a:pt x="14193" y="7203"/>
                  <a:pt x="14215" y="7192"/>
                  <a:pt x="14231" y="7196"/>
                </a:cubicBezTo>
                <a:cubicBezTo>
                  <a:pt x="14248" y="7200"/>
                  <a:pt x="14259" y="7212"/>
                  <a:pt x="14266" y="7224"/>
                </a:cubicBezTo>
                <a:cubicBezTo>
                  <a:pt x="14299" y="7240"/>
                  <a:pt x="14310" y="7289"/>
                  <a:pt x="14328" y="7428"/>
                </a:cubicBezTo>
                <a:cubicBezTo>
                  <a:pt x="14335" y="7483"/>
                  <a:pt x="14375" y="7485"/>
                  <a:pt x="14495" y="7439"/>
                </a:cubicBezTo>
                <a:cubicBezTo>
                  <a:pt x="14546" y="7419"/>
                  <a:pt x="14598" y="7410"/>
                  <a:pt x="14645" y="7406"/>
                </a:cubicBezTo>
                <a:cubicBezTo>
                  <a:pt x="14674" y="7401"/>
                  <a:pt x="14701" y="7399"/>
                  <a:pt x="14718" y="7406"/>
                </a:cubicBezTo>
                <a:cubicBezTo>
                  <a:pt x="14766" y="7427"/>
                  <a:pt x="14782" y="7384"/>
                  <a:pt x="14759" y="7294"/>
                </a:cubicBezTo>
                <a:cubicBezTo>
                  <a:pt x="14754" y="7274"/>
                  <a:pt x="14759" y="7251"/>
                  <a:pt x="14759" y="7230"/>
                </a:cubicBezTo>
                <a:cubicBezTo>
                  <a:pt x="14740" y="7196"/>
                  <a:pt x="14716" y="7163"/>
                  <a:pt x="14686" y="7134"/>
                </a:cubicBezTo>
                <a:cubicBezTo>
                  <a:pt x="14623" y="7075"/>
                  <a:pt x="14570" y="6982"/>
                  <a:pt x="14570" y="6930"/>
                </a:cubicBezTo>
                <a:cubicBezTo>
                  <a:pt x="14570" y="6884"/>
                  <a:pt x="14585" y="6848"/>
                  <a:pt x="14617" y="6818"/>
                </a:cubicBezTo>
                <a:cubicBezTo>
                  <a:pt x="14626" y="6794"/>
                  <a:pt x="14632" y="6770"/>
                  <a:pt x="14645" y="6744"/>
                </a:cubicBezTo>
                <a:cubicBezTo>
                  <a:pt x="14688" y="6664"/>
                  <a:pt x="14746" y="6622"/>
                  <a:pt x="14795" y="6629"/>
                </a:cubicBezTo>
                <a:cubicBezTo>
                  <a:pt x="14848" y="6614"/>
                  <a:pt x="14930" y="6609"/>
                  <a:pt x="15019" y="6609"/>
                </a:cubicBezTo>
                <a:cubicBezTo>
                  <a:pt x="14879" y="6494"/>
                  <a:pt x="14893" y="6142"/>
                  <a:pt x="15049" y="5999"/>
                </a:cubicBezTo>
                <a:cubicBezTo>
                  <a:pt x="15086" y="5965"/>
                  <a:pt x="15095" y="5954"/>
                  <a:pt x="15102" y="5944"/>
                </a:cubicBezTo>
                <a:cubicBezTo>
                  <a:pt x="15106" y="5939"/>
                  <a:pt x="15106" y="5937"/>
                  <a:pt x="15109" y="5932"/>
                </a:cubicBezTo>
                <a:cubicBezTo>
                  <a:pt x="15102" y="5932"/>
                  <a:pt x="15080" y="5941"/>
                  <a:pt x="15031" y="5969"/>
                </a:cubicBezTo>
                <a:cubicBezTo>
                  <a:pt x="14963" y="6007"/>
                  <a:pt x="14884" y="6023"/>
                  <a:pt x="14855" y="6002"/>
                </a:cubicBezTo>
                <a:cubicBezTo>
                  <a:pt x="14795" y="5959"/>
                  <a:pt x="14797" y="5830"/>
                  <a:pt x="14838" y="5698"/>
                </a:cubicBezTo>
                <a:cubicBezTo>
                  <a:pt x="14839" y="5689"/>
                  <a:pt x="14843" y="5676"/>
                  <a:pt x="14847" y="5665"/>
                </a:cubicBezTo>
                <a:cubicBezTo>
                  <a:pt x="14852" y="5651"/>
                  <a:pt x="14856" y="5639"/>
                  <a:pt x="14862" y="5626"/>
                </a:cubicBezTo>
                <a:cubicBezTo>
                  <a:pt x="14863" y="5624"/>
                  <a:pt x="14865" y="5621"/>
                  <a:pt x="14866" y="5618"/>
                </a:cubicBezTo>
                <a:cubicBezTo>
                  <a:pt x="14884" y="5580"/>
                  <a:pt x="14904" y="5542"/>
                  <a:pt x="14928" y="5508"/>
                </a:cubicBezTo>
                <a:cubicBezTo>
                  <a:pt x="15010" y="5396"/>
                  <a:pt x="15032" y="5275"/>
                  <a:pt x="14997" y="5144"/>
                </a:cubicBezTo>
                <a:cubicBezTo>
                  <a:pt x="14969" y="5036"/>
                  <a:pt x="14949" y="4935"/>
                  <a:pt x="14950" y="4920"/>
                </a:cubicBezTo>
                <a:cubicBezTo>
                  <a:pt x="14951" y="4904"/>
                  <a:pt x="14880" y="4837"/>
                  <a:pt x="14791" y="4769"/>
                </a:cubicBezTo>
                <a:cubicBezTo>
                  <a:pt x="14685" y="4689"/>
                  <a:pt x="14648" y="4611"/>
                  <a:pt x="14684" y="4545"/>
                </a:cubicBezTo>
                <a:cubicBezTo>
                  <a:pt x="14733" y="4455"/>
                  <a:pt x="14760" y="4463"/>
                  <a:pt x="14933" y="4612"/>
                </a:cubicBezTo>
                <a:cubicBezTo>
                  <a:pt x="14979" y="4652"/>
                  <a:pt x="15013" y="4688"/>
                  <a:pt x="15049" y="4725"/>
                </a:cubicBezTo>
                <a:cubicBezTo>
                  <a:pt x="15045" y="4713"/>
                  <a:pt x="15043" y="4713"/>
                  <a:pt x="15040" y="4702"/>
                </a:cubicBezTo>
                <a:cubicBezTo>
                  <a:pt x="14997" y="4540"/>
                  <a:pt x="14907" y="4324"/>
                  <a:pt x="14838" y="4221"/>
                </a:cubicBezTo>
                <a:cubicBezTo>
                  <a:pt x="14770" y="4117"/>
                  <a:pt x="14725" y="3988"/>
                  <a:pt x="14740" y="3934"/>
                </a:cubicBezTo>
                <a:cubicBezTo>
                  <a:pt x="14756" y="3873"/>
                  <a:pt x="14615" y="3731"/>
                  <a:pt x="14375" y="3565"/>
                </a:cubicBezTo>
                <a:lnTo>
                  <a:pt x="13985" y="3293"/>
                </a:lnTo>
                <a:lnTo>
                  <a:pt x="14152" y="3198"/>
                </a:lnTo>
                <a:cubicBezTo>
                  <a:pt x="14329" y="3097"/>
                  <a:pt x="14514" y="2574"/>
                  <a:pt x="14347" y="2648"/>
                </a:cubicBezTo>
                <a:cubicBezTo>
                  <a:pt x="14262" y="2686"/>
                  <a:pt x="13754" y="2230"/>
                  <a:pt x="13785" y="2143"/>
                </a:cubicBezTo>
                <a:cubicBezTo>
                  <a:pt x="13794" y="2118"/>
                  <a:pt x="13752" y="2084"/>
                  <a:pt x="13693" y="2067"/>
                </a:cubicBezTo>
                <a:cubicBezTo>
                  <a:pt x="13634" y="2051"/>
                  <a:pt x="13380" y="1874"/>
                  <a:pt x="13126" y="1674"/>
                </a:cubicBezTo>
                <a:cubicBezTo>
                  <a:pt x="12649" y="1297"/>
                  <a:pt x="12431" y="1175"/>
                  <a:pt x="12221" y="1172"/>
                </a:cubicBezTo>
                <a:cubicBezTo>
                  <a:pt x="12200" y="1172"/>
                  <a:pt x="12166" y="1156"/>
                  <a:pt x="12135" y="1146"/>
                </a:cubicBezTo>
                <a:cubicBezTo>
                  <a:pt x="12080" y="1138"/>
                  <a:pt x="12035" y="1122"/>
                  <a:pt x="12020" y="1094"/>
                </a:cubicBezTo>
                <a:cubicBezTo>
                  <a:pt x="11986" y="1075"/>
                  <a:pt x="11951" y="1058"/>
                  <a:pt x="11921" y="1035"/>
                </a:cubicBezTo>
                <a:cubicBezTo>
                  <a:pt x="11823" y="961"/>
                  <a:pt x="11642" y="869"/>
                  <a:pt x="11520" y="832"/>
                </a:cubicBezTo>
                <a:cubicBezTo>
                  <a:pt x="11397" y="796"/>
                  <a:pt x="11242" y="707"/>
                  <a:pt x="11174" y="633"/>
                </a:cubicBezTo>
                <a:cubicBezTo>
                  <a:pt x="11107" y="559"/>
                  <a:pt x="11008" y="498"/>
                  <a:pt x="10953" y="498"/>
                </a:cubicBezTo>
                <a:cubicBezTo>
                  <a:pt x="10899" y="498"/>
                  <a:pt x="10724" y="385"/>
                  <a:pt x="10563" y="247"/>
                </a:cubicBezTo>
                <a:lnTo>
                  <a:pt x="10312" y="32"/>
                </a:lnTo>
                <a:cubicBezTo>
                  <a:pt x="10296" y="22"/>
                  <a:pt x="10276" y="9"/>
                  <a:pt x="10260" y="0"/>
                </a:cubicBezTo>
                <a:close/>
                <a:moveTo>
                  <a:pt x="7375" y="57"/>
                </a:moveTo>
                <a:cubicBezTo>
                  <a:pt x="7349" y="56"/>
                  <a:pt x="7319" y="61"/>
                  <a:pt x="7292" y="69"/>
                </a:cubicBezTo>
                <a:cubicBezTo>
                  <a:pt x="7229" y="87"/>
                  <a:pt x="7248" y="100"/>
                  <a:pt x="7339" y="103"/>
                </a:cubicBezTo>
                <a:cubicBezTo>
                  <a:pt x="7421" y="105"/>
                  <a:pt x="7466" y="92"/>
                  <a:pt x="7440" y="74"/>
                </a:cubicBezTo>
                <a:cubicBezTo>
                  <a:pt x="7427" y="65"/>
                  <a:pt x="7405" y="59"/>
                  <a:pt x="7379" y="58"/>
                </a:cubicBezTo>
                <a:cubicBezTo>
                  <a:pt x="7378" y="58"/>
                  <a:pt x="7377" y="57"/>
                  <a:pt x="7375" y="57"/>
                </a:cubicBezTo>
                <a:close/>
                <a:moveTo>
                  <a:pt x="671" y="4672"/>
                </a:moveTo>
                <a:cubicBezTo>
                  <a:pt x="690" y="4675"/>
                  <a:pt x="704" y="4678"/>
                  <a:pt x="716" y="4680"/>
                </a:cubicBezTo>
                <a:cubicBezTo>
                  <a:pt x="705" y="4684"/>
                  <a:pt x="689" y="4680"/>
                  <a:pt x="671" y="4672"/>
                </a:cubicBezTo>
                <a:close/>
                <a:moveTo>
                  <a:pt x="770" y="4688"/>
                </a:moveTo>
                <a:cubicBezTo>
                  <a:pt x="774" y="4690"/>
                  <a:pt x="778" y="4692"/>
                  <a:pt x="781" y="4695"/>
                </a:cubicBezTo>
                <a:cubicBezTo>
                  <a:pt x="789" y="4705"/>
                  <a:pt x="841" y="4711"/>
                  <a:pt x="910" y="4717"/>
                </a:cubicBezTo>
                <a:cubicBezTo>
                  <a:pt x="855" y="4707"/>
                  <a:pt x="788" y="4698"/>
                  <a:pt x="770" y="4688"/>
                </a:cubicBezTo>
                <a:close/>
                <a:moveTo>
                  <a:pt x="15231" y="5012"/>
                </a:moveTo>
                <a:cubicBezTo>
                  <a:pt x="15235" y="5023"/>
                  <a:pt x="15236" y="5035"/>
                  <a:pt x="15239" y="5047"/>
                </a:cubicBezTo>
                <a:cubicBezTo>
                  <a:pt x="15304" y="5034"/>
                  <a:pt x="15422" y="5024"/>
                  <a:pt x="15611" y="5018"/>
                </a:cubicBezTo>
                <a:cubicBezTo>
                  <a:pt x="15556" y="5016"/>
                  <a:pt x="15244" y="5013"/>
                  <a:pt x="15231" y="5012"/>
                </a:cubicBezTo>
                <a:close/>
                <a:moveTo>
                  <a:pt x="4168" y="5105"/>
                </a:moveTo>
                <a:cubicBezTo>
                  <a:pt x="4198" y="5110"/>
                  <a:pt x="4224" y="5115"/>
                  <a:pt x="4243" y="5121"/>
                </a:cubicBezTo>
                <a:cubicBezTo>
                  <a:pt x="4216" y="5117"/>
                  <a:pt x="4192" y="5114"/>
                  <a:pt x="4168" y="5105"/>
                </a:cubicBezTo>
                <a:close/>
                <a:moveTo>
                  <a:pt x="17084" y="6588"/>
                </a:moveTo>
                <a:cubicBezTo>
                  <a:pt x="17048" y="6602"/>
                  <a:pt x="17009" y="6616"/>
                  <a:pt x="16969" y="6628"/>
                </a:cubicBezTo>
                <a:cubicBezTo>
                  <a:pt x="16970" y="6628"/>
                  <a:pt x="16972" y="6629"/>
                  <a:pt x="16973" y="6629"/>
                </a:cubicBezTo>
                <a:cubicBezTo>
                  <a:pt x="17021" y="6622"/>
                  <a:pt x="17060" y="6611"/>
                  <a:pt x="17091" y="6600"/>
                </a:cubicBezTo>
                <a:cubicBezTo>
                  <a:pt x="17089" y="6596"/>
                  <a:pt x="17088" y="6592"/>
                  <a:pt x="17084" y="6588"/>
                </a:cubicBezTo>
                <a:close/>
                <a:moveTo>
                  <a:pt x="21503" y="10948"/>
                </a:moveTo>
                <a:lnTo>
                  <a:pt x="21443" y="10973"/>
                </a:lnTo>
                <a:cubicBezTo>
                  <a:pt x="21435" y="10976"/>
                  <a:pt x="21419" y="10987"/>
                  <a:pt x="21409" y="10991"/>
                </a:cubicBezTo>
                <a:cubicBezTo>
                  <a:pt x="21426" y="11010"/>
                  <a:pt x="21401" y="11062"/>
                  <a:pt x="21332" y="11143"/>
                </a:cubicBezTo>
                <a:cubicBezTo>
                  <a:pt x="21421" y="11084"/>
                  <a:pt x="21497" y="11042"/>
                  <a:pt x="21533" y="11036"/>
                </a:cubicBezTo>
                <a:cubicBezTo>
                  <a:pt x="21525" y="10995"/>
                  <a:pt x="21514" y="10968"/>
                  <a:pt x="21503" y="10948"/>
                </a:cubicBezTo>
                <a:close/>
                <a:moveTo>
                  <a:pt x="1995" y="13020"/>
                </a:moveTo>
                <a:cubicBezTo>
                  <a:pt x="1819" y="13017"/>
                  <a:pt x="1535" y="13180"/>
                  <a:pt x="1444" y="13352"/>
                </a:cubicBezTo>
                <a:cubicBezTo>
                  <a:pt x="1421" y="13394"/>
                  <a:pt x="1393" y="13422"/>
                  <a:pt x="1356" y="13443"/>
                </a:cubicBezTo>
                <a:cubicBezTo>
                  <a:pt x="1406" y="13424"/>
                  <a:pt x="1440" y="13402"/>
                  <a:pt x="1461" y="13370"/>
                </a:cubicBezTo>
                <a:cubicBezTo>
                  <a:pt x="1489" y="13328"/>
                  <a:pt x="1564" y="13274"/>
                  <a:pt x="1628" y="13251"/>
                </a:cubicBezTo>
                <a:cubicBezTo>
                  <a:pt x="1692" y="13227"/>
                  <a:pt x="1762" y="13191"/>
                  <a:pt x="1781" y="13171"/>
                </a:cubicBezTo>
                <a:cubicBezTo>
                  <a:pt x="1799" y="13150"/>
                  <a:pt x="1845" y="13132"/>
                  <a:pt x="1886" y="13132"/>
                </a:cubicBezTo>
                <a:cubicBezTo>
                  <a:pt x="1926" y="13132"/>
                  <a:pt x="1983" y="13116"/>
                  <a:pt x="2012" y="13095"/>
                </a:cubicBezTo>
                <a:cubicBezTo>
                  <a:pt x="2055" y="13065"/>
                  <a:pt x="2076" y="13069"/>
                  <a:pt x="2119" y="13111"/>
                </a:cubicBezTo>
                <a:cubicBezTo>
                  <a:pt x="2149" y="13140"/>
                  <a:pt x="2192" y="13163"/>
                  <a:pt x="2214" y="13163"/>
                </a:cubicBezTo>
                <a:cubicBezTo>
                  <a:pt x="2262" y="13163"/>
                  <a:pt x="2367" y="13247"/>
                  <a:pt x="2428" y="13324"/>
                </a:cubicBezTo>
                <a:cubicBezTo>
                  <a:pt x="2357" y="13193"/>
                  <a:pt x="2245" y="13103"/>
                  <a:pt x="2062" y="13032"/>
                </a:cubicBezTo>
                <a:cubicBezTo>
                  <a:pt x="2042" y="13025"/>
                  <a:pt x="2020" y="13021"/>
                  <a:pt x="1995" y="13020"/>
                </a:cubicBezTo>
                <a:close/>
                <a:moveTo>
                  <a:pt x="2478" y="13435"/>
                </a:moveTo>
                <a:cubicBezTo>
                  <a:pt x="2497" y="13544"/>
                  <a:pt x="2493" y="13805"/>
                  <a:pt x="2469" y="13960"/>
                </a:cubicBezTo>
                <a:cubicBezTo>
                  <a:pt x="2450" y="14086"/>
                  <a:pt x="2266" y="14274"/>
                  <a:pt x="2160" y="14274"/>
                </a:cubicBezTo>
                <a:cubicBezTo>
                  <a:pt x="2148" y="14274"/>
                  <a:pt x="2132" y="14280"/>
                  <a:pt x="2117" y="14287"/>
                </a:cubicBezTo>
                <a:cubicBezTo>
                  <a:pt x="2024" y="14400"/>
                  <a:pt x="1921" y="14482"/>
                  <a:pt x="1834" y="14489"/>
                </a:cubicBezTo>
                <a:cubicBezTo>
                  <a:pt x="1778" y="14507"/>
                  <a:pt x="1741" y="14538"/>
                  <a:pt x="1753" y="14559"/>
                </a:cubicBezTo>
                <a:cubicBezTo>
                  <a:pt x="1768" y="14587"/>
                  <a:pt x="1667" y="14673"/>
                  <a:pt x="1551" y="14747"/>
                </a:cubicBezTo>
                <a:cubicBezTo>
                  <a:pt x="1866" y="14635"/>
                  <a:pt x="2140" y="14484"/>
                  <a:pt x="2345" y="14292"/>
                </a:cubicBezTo>
                <a:cubicBezTo>
                  <a:pt x="2540" y="14109"/>
                  <a:pt x="2555" y="14057"/>
                  <a:pt x="2527" y="13708"/>
                </a:cubicBezTo>
                <a:cubicBezTo>
                  <a:pt x="2519" y="13600"/>
                  <a:pt x="2502" y="13512"/>
                  <a:pt x="2478" y="13435"/>
                </a:cubicBezTo>
                <a:close/>
                <a:moveTo>
                  <a:pt x="1208" y="13479"/>
                </a:moveTo>
                <a:cubicBezTo>
                  <a:pt x="1187" y="13481"/>
                  <a:pt x="1166" y="13484"/>
                  <a:pt x="1141" y="13484"/>
                </a:cubicBezTo>
                <a:cubicBezTo>
                  <a:pt x="1014" y="13484"/>
                  <a:pt x="887" y="13509"/>
                  <a:pt x="860" y="13541"/>
                </a:cubicBezTo>
                <a:cubicBezTo>
                  <a:pt x="855" y="13547"/>
                  <a:pt x="846" y="13550"/>
                  <a:pt x="839" y="13555"/>
                </a:cubicBezTo>
                <a:cubicBezTo>
                  <a:pt x="912" y="13537"/>
                  <a:pt x="1059" y="13506"/>
                  <a:pt x="1180" y="13486"/>
                </a:cubicBezTo>
                <a:cubicBezTo>
                  <a:pt x="1193" y="13483"/>
                  <a:pt x="1196" y="13482"/>
                  <a:pt x="1208" y="13479"/>
                </a:cubicBezTo>
                <a:close/>
                <a:moveTo>
                  <a:pt x="2" y="14257"/>
                </a:moveTo>
                <a:cubicBezTo>
                  <a:pt x="1" y="14256"/>
                  <a:pt x="1" y="14260"/>
                  <a:pt x="0" y="14260"/>
                </a:cubicBezTo>
                <a:lnTo>
                  <a:pt x="0" y="14390"/>
                </a:lnTo>
                <a:cubicBezTo>
                  <a:pt x="2" y="14391"/>
                  <a:pt x="2" y="14393"/>
                  <a:pt x="4" y="14393"/>
                </a:cubicBezTo>
                <a:cubicBezTo>
                  <a:pt x="16" y="14393"/>
                  <a:pt x="26" y="14385"/>
                  <a:pt x="32" y="14372"/>
                </a:cubicBezTo>
                <a:cubicBezTo>
                  <a:pt x="33" y="14341"/>
                  <a:pt x="27" y="14310"/>
                  <a:pt x="17" y="14283"/>
                </a:cubicBezTo>
                <a:cubicBezTo>
                  <a:pt x="12" y="14269"/>
                  <a:pt x="7" y="14260"/>
                  <a:pt x="2" y="14257"/>
                </a:cubicBezTo>
                <a:close/>
                <a:moveTo>
                  <a:pt x="21529" y="14607"/>
                </a:moveTo>
                <a:lnTo>
                  <a:pt x="21516" y="14608"/>
                </a:lnTo>
                <a:cubicBezTo>
                  <a:pt x="21519" y="14613"/>
                  <a:pt x="21527" y="14628"/>
                  <a:pt x="21529" y="14631"/>
                </a:cubicBezTo>
                <a:cubicBezTo>
                  <a:pt x="21529" y="14632"/>
                  <a:pt x="21529" y="14609"/>
                  <a:pt x="21529" y="14607"/>
                </a:cubicBezTo>
                <a:close/>
                <a:moveTo>
                  <a:pt x="1038" y="14842"/>
                </a:moveTo>
                <a:cubicBezTo>
                  <a:pt x="1007" y="14843"/>
                  <a:pt x="978" y="14850"/>
                  <a:pt x="948" y="14863"/>
                </a:cubicBezTo>
                <a:cubicBezTo>
                  <a:pt x="905" y="14883"/>
                  <a:pt x="748" y="14900"/>
                  <a:pt x="590" y="14906"/>
                </a:cubicBezTo>
                <a:cubicBezTo>
                  <a:pt x="509" y="14925"/>
                  <a:pt x="431" y="14939"/>
                  <a:pt x="380" y="14939"/>
                </a:cubicBezTo>
                <a:cubicBezTo>
                  <a:pt x="310" y="14939"/>
                  <a:pt x="256" y="14938"/>
                  <a:pt x="208" y="14948"/>
                </a:cubicBezTo>
                <a:cubicBezTo>
                  <a:pt x="199" y="14951"/>
                  <a:pt x="194" y="14955"/>
                  <a:pt x="180" y="14957"/>
                </a:cubicBezTo>
                <a:cubicBezTo>
                  <a:pt x="141" y="14971"/>
                  <a:pt x="106" y="14993"/>
                  <a:pt x="79" y="15038"/>
                </a:cubicBezTo>
                <a:lnTo>
                  <a:pt x="137" y="15028"/>
                </a:lnTo>
                <a:cubicBezTo>
                  <a:pt x="235" y="15007"/>
                  <a:pt x="562" y="14956"/>
                  <a:pt x="862" y="14916"/>
                </a:cubicBezTo>
                <a:cubicBezTo>
                  <a:pt x="967" y="14902"/>
                  <a:pt x="1064" y="14879"/>
                  <a:pt x="1163" y="14857"/>
                </a:cubicBezTo>
                <a:cubicBezTo>
                  <a:pt x="1157" y="14856"/>
                  <a:pt x="1154" y="14857"/>
                  <a:pt x="1148" y="14856"/>
                </a:cubicBezTo>
                <a:cubicBezTo>
                  <a:pt x="1107" y="14845"/>
                  <a:pt x="1070" y="14841"/>
                  <a:pt x="1038" y="14842"/>
                </a:cubicBezTo>
                <a:close/>
                <a:moveTo>
                  <a:pt x="2681" y="17860"/>
                </a:moveTo>
                <a:cubicBezTo>
                  <a:pt x="2596" y="17873"/>
                  <a:pt x="2463" y="17930"/>
                  <a:pt x="2463" y="17967"/>
                </a:cubicBezTo>
                <a:cubicBezTo>
                  <a:pt x="2463" y="17995"/>
                  <a:pt x="2531" y="17987"/>
                  <a:pt x="2615" y="17949"/>
                </a:cubicBezTo>
                <a:cubicBezTo>
                  <a:pt x="2699" y="17911"/>
                  <a:pt x="2757" y="17874"/>
                  <a:pt x="2744" y="17865"/>
                </a:cubicBezTo>
                <a:cubicBezTo>
                  <a:pt x="2732" y="17856"/>
                  <a:pt x="2710" y="17856"/>
                  <a:pt x="2681" y="17860"/>
                </a:cubicBezTo>
                <a:close/>
              </a:path>
            </a:pathLst>
          </a:custGeom>
          <a:ln w="25400">
            <a:solidFill>
              <a:srgbClr val="929292"/>
            </a:solidFill>
            <a:miter lim="400000"/>
          </a:ln>
          <a:effectLst>
            <a:outerShdw sx="100000" sy="100000" kx="0" ky="0" algn="b" rotWithShape="0" blurRad="254000" dist="127000" dir="5400000">
              <a:srgbClr val="000000">
                <a:alpha val="70000"/>
              </a:srgbClr>
            </a:outerShdw>
          </a:effectLst>
        </p:spPr>
      </p:pic>
      <p:pic>
        <p:nvPicPr>
          <p:cNvPr id="244" name="Schermata 2025-10-26 alle 12.23.52.png" descr="Schermata 2025-10-26 alle 12.23.52.png"/>
          <p:cNvPicPr>
            <a:picLocks noChangeAspect="1"/>
          </p:cNvPicPr>
          <p:nvPr/>
        </p:nvPicPr>
        <p:blipFill>
          <a:blip r:embed="rId4">
            <a:extLst/>
          </a:blip>
          <a:srcRect l="25" t="37" r="0" b="0"/>
          <a:stretch>
            <a:fillRect/>
          </a:stretch>
        </p:blipFill>
        <p:spPr>
          <a:xfrm>
            <a:off x="17601621" y="-563003"/>
            <a:ext cx="5649725" cy="60828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8" y="0"/>
                </a:moveTo>
                <a:cubicBezTo>
                  <a:pt x="228" y="0"/>
                  <a:pt x="168" y="5"/>
                  <a:pt x="123" y="13"/>
                </a:cubicBezTo>
                <a:cubicBezTo>
                  <a:pt x="32" y="29"/>
                  <a:pt x="106" y="42"/>
                  <a:pt x="288" y="42"/>
                </a:cubicBezTo>
                <a:cubicBezTo>
                  <a:pt x="470" y="42"/>
                  <a:pt x="545" y="29"/>
                  <a:pt x="454" y="13"/>
                </a:cubicBezTo>
                <a:cubicBezTo>
                  <a:pt x="408" y="5"/>
                  <a:pt x="348" y="0"/>
                  <a:pt x="288" y="0"/>
                </a:cubicBezTo>
                <a:close/>
                <a:moveTo>
                  <a:pt x="1806" y="533"/>
                </a:moveTo>
                <a:cubicBezTo>
                  <a:pt x="1743" y="546"/>
                  <a:pt x="1684" y="663"/>
                  <a:pt x="1671" y="864"/>
                </a:cubicBezTo>
                <a:lnTo>
                  <a:pt x="1664" y="943"/>
                </a:lnTo>
                <a:cubicBezTo>
                  <a:pt x="1753" y="988"/>
                  <a:pt x="1759" y="1135"/>
                  <a:pt x="1775" y="1522"/>
                </a:cubicBezTo>
                <a:cubicBezTo>
                  <a:pt x="1793" y="1945"/>
                  <a:pt x="1780" y="1996"/>
                  <a:pt x="1648" y="2022"/>
                </a:cubicBezTo>
                <a:cubicBezTo>
                  <a:pt x="1433" y="2066"/>
                  <a:pt x="1220" y="2099"/>
                  <a:pt x="1115" y="2105"/>
                </a:cubicBezTo>
                <a:cubicBezTo>
                  <a:pt x="1065" y="2109"/>
                  <a:pt x="1023" y="2176"/>
                  <a:pt x="1023" y="2255"/>
                </a:cubicBezTo>
                <a:cubicBezTo>
                  <a:pt x="1023" y="2341"/>
                  <a:pt x="965" y="2412"/>
                  <a:pt x="874" y="2434"/>
                </a:cubicBezTo>
                <a:cubicBezTo>
                  <a:pt x="800" y="2452"/>
                  <a:pt x="702" y="2551"/>
                  <a:pt x="642" y="2662"/>
                </a:cubicBezTo>
                <a:cubicBezTo>
                  <a:pt x="640" y="2725"/>
                  <a:pt x="610" y="2797"/>
                  <a:pt x="549" y="2859"/>
                </a:cubicBezTo>
                <a:cubicBezTo>
                  <a:pt x="548" y="2860"/>
                  <a:pt x="549" y="2860"/>
                  <a:pt x="548" y="2861"/>
                </a:cubicBezTo>
                <a:lnTo>
                  <a:pt x="517" y="2928"/>
                </a:lnTo>
                <a:lnTo>
                  <a:pt x="499" y="2921"/>
                </a:lnTo>
                <a:cubicBezTo>
                  <a:pt x="456" y="2990"/>
                  <a:pt x="461" y="3057"/>
                  <a:pt x="508" y="3179"/>
                </a:cubicBezTo>
                <a:cubicBezTo>
                  <a:pt x="653" y="3551"/>
                  <a:pt x="763" y="3700"/>
                  <a:pt x="938" y="3761"/>
                </a:cubicBezTo>
                <a:cubicBezTo>
                  <a:pt x="1069" y="3808"/>
                  <a:pt x="1094" y="3846"/>
                  <a:pt x="1035" y="3912"/>
                </a:cubicBezTo>
                <a:cubicBezTo>
                  <a:pt x="992" y="3960"/>
                  <a:pt x="973" y="4063"/>
                  <a:pt x="995" y="4142"/>
                </a:cubicBezTo>
                <a:cubicBezTo>
                  <a:pt x="1029" y="4262"/>
                  <a:pt x="968" y="4313"/>
                  <a:pt x="616" y="4463"/>
                </a:cubicBezTo>
                <a:cubicBezTo>
                  <a:pt x="385" y="4561"/>
                  <a:pt x="151" y="4642"/>
                  <a:pt x="96" y="4642"/>
                </a:cubicBezTo>
                <a:cubicBezTo>
                  <a:pt x="85" y="4642"/>
                  <a:pt x="78" y="4681"/>
                  <a:pt x="70" y="4734"/>
                </a:cubicBezTo>
                <a:lnTo>
                  <a:pt x="417" y="4570"/>
                </a:lnTo>
                <a:cubicBezTo>
                  <a:pt x="946" y="4321"/>
                  <a:pt x="1088" y="4307"/>
                  <a:pt x="1309" y="4590"/>
                </a:cubicBezTo>
                <a:cubicBezTo>
                  <a:pt x="1344" y="4616"/>
                  <a:pt x="1369" y="4634"/>
                  <a:pt x="1413" y="4669"/>
                </a:cubicBezTo>
                <a:cubicBezTo>
                  <a:pt x="1466" y="4711"/>
                  <a:pt x="1515" y="4757"/>
                  <a:pt x="1564" y="4803"/>
                </a:cubicBezTo>
                <a:cubicBezTo>
                  <a:pt x="1609" y="4831"/>
                  <a:pt x="1660" y="4877"/>
                  <a:pt x="1710" y="4930"/>
                </a:cubicBezTo>
                <a:cubicBezTo>
                  <a:pt x="1710" y="4930"/>
                  <a:pt x="1711" y="4931"/>
                  <a:pt x="1711" y="4931"/>
                </a:cubicBezTo>
                <a:cubicBezTo>
                  <a:pt x="1712" y="4932"/>
                  <a:pt x="1712" y="4932"/>
                  <a:pt x="1713" y="4932"/>
                </a:cubicBezTo>
                <a:cubicBezTo>
                  <a:pt x="1735" y="4956"/>
                  <a:pt x="1756" y="4980"/>
                  <a:pt x="1777" y="5006"/>
                </a:cubicBezTo>
                <a:cubicBezTo>
                  <a:pt x="1780" y="5010"/>
                  <a:pt x="1786" y="5014"/>
                  <a:pt x="1789" y="5018"/>
                </a:cubicBezTo>
                <a:cubicBezTo>
                  <a:pt x="1790" y="5020"/>
                  <a:pt x="1791" y="5022"/>
                  <a:pt x="1792" y="5024"/>
                </a:cubicBezTo>
                <a:cubicBezTo>
                  <a:pt x="1824" y="5065"/>
                  <a:pt x="1853" y="5105"/>
                  <a:pt x="1878" y="5145"/>
                </a:cubicBezTo>
                <a:cubicBezTo>
                  <a:pt x="1898" y="5163"/>
                  <a:pt x="1916" y="5182"/>
                  <a:pt x="1933" y="5203"/>
                </a:cubicBezTo>
                <a:lnTo>
                  <a:pt x="1972" y="5183"/>
                </a:lnTo>
                <a:lnTo>
                  <a:pt x="2012" y="5255"/>
                </a:lnTo>
                <a:cubicBezTo>
                  <a:pt x="2014" y="5256"/>
                  <a:pt x="2013" y="5257"/>
                  <a:pt x="2015" y="5258"/>
                </a:cubicBezTo>
                <a:cubicBezTo>
                  <a:pt x="2164" y="5373"/>
                  <a:pt x="2359" y="5798"/>
                  <a:pt x="2302" y="5884"/>
                </a:cubicBezTo>
                <a:cubicBezTo>
                  <a:pt x="2276" y="5923"/>
                  <a:pt x="2221" y="5918"/>
                  <a:pt x="2162" y="5872"/>
                </a:cubicBezTo>
                <a:cubicBezTo>
                  <a:pt x="2091" y="5818"/>
                  <a:pt x="2051" y="5820"/>
                  <a:pt x="2012" y="5880"/>
                </a:cubicBezTo>
                <a:cubicBezTo>
                  <a:pt x="1936" y="5994"/>
                  <a:pt x="2279" y="6226"/>
                  <a:pt x="2394" y="6137"/>
                </a:cubicBezTo>
                <a:cubicBezTo>
                  <a:pt x="2457" y="6089"/>
                  <a:pt x="2538" y="6161"/>
                  <a:pt x="2683" y="6398"/>
                </a:cubicBezTo>
                <a:cubicBezTo>
                  <a:pt x="2781" y="6406"/>
                  <a:pt x="2871" y="6530"/>
                  <a:pt x="2836" y="6646"/>
                </a:cubicBezTo>
                <a:cubicBezTo>
                  <a:pt x="2863" y="6690"/>
                  <a:pt x="2885" y="6724"/>
                  <a:pt x="2910" y="6765"/>
                </a:cubicBezTo>
                <a:cubicBezTo>
                  <a:pt x="3065" y="6928"/>
                  <a:pt x="3447" y="7628"/>
                  <a:pt x="3391" y="7681"/>
                </a:cubicBezTo>
                <a:cubicBezTo>
                  <a:pt x="3377" y="7694"/>
                  <a:pt x="3364" y="7701"/>
                  <a:pt x="3350" y="7707"/>
                </a:cubicBezTo>
                <a:cubicBezTo>
                  <a:pt x="3394" y="7777"/>
                  <a:pt x="3431" y="7835"/>
                  <a:pt x="3490" y="7931"/>
                </a:cubicBezTo>
                <a:cubicBezTo>
                  <a:pt x="3630" y="8163"/>
                  <a:pt x="3731" y="8366"/>
                  <a:pt x="3714" y="8382"/>
                </a:cubicBezTo>
                <a:cubicBezTo>
                  <a:pt x="3697" y="8398"/>
                  <a:pt x="3750" y="8479"/>
                  <a:pt x="3831" y="8561"/>
                </a:cubicBezTo>
                <a:cubicBezTo>
                  <a:pt x="3840" y="8570"/>
                  <a:pt x="3867" y="8608"/>
                  <a:pt x="3880" y="8622"/>
                </a:cubicBezTo>
                <a:cubicBezTo>
                  <a:pt x="3957" y="8674"/>
                  <a:pt x="4053" y="8801"/>
                  <a:pt x="4244" y="9073"/>
                </a:cubicBezTo>
                <a:cubicBezTo>
                  <a:pt x="4881" y="9982"/>
                  <a:pt x="5117" y="10273"/>
                  <a:pt x="5494" y="10616"/>
                </a:cubicBezTo>
                <a:lnTo>
                  <a:pt x="5860" y="10950"/>
                </a:lnTo>
                <a:lnTo>
                  <a:pt x="5842" y="10998"/>
                </a:lnTo>
                <a:cubicBezTo>
                  <a:pt x="6209" y="11393"/>
                  <a:pt x="6377" y="11632"/>
                  <a:pt x="6342" y="11717"/>
                </a:cubicBezTo>
                <a:cubicBezTo>
                  <a:pt x="6322" y="11767"/>
                  <a:pt x="6368" y="11849"/>
                  <a:pt x="6447" y="11900"/>
                </a:cubicBezTo>
                <a:cubicBezTo>
                  <a:pt x="6525" y="11951"/>
                  <a:pt x="6708" y="12126"/>
                  <a:pt x="6854" y="12287"/>
                </a:cubicBezTo>
                <a:cubicBezTo>
                  <a:pt x="7007" y="12458"/>
                  <a:pt x="7078" y="12544"/>
                  <a:pt x="7054" y="12658"/>
                </a:cubicBezTo>
                <a:cubicBezTo>
                  <a:pt x="7160" y="12726"/>
                  <a:pt x="7337" y="12884"/>
                  <a:pt x="7664" y="13184"/>
                </a:cubicBezTo>
                <a:cubicBezTo>
                  <a:pt x="7934" y="13433"/>
                  <a:pt x="8157" y="13655"/>
                  <a:pt x="8263" y="13777"/>
                </a:cubicBezTo>
                <a:cubicBezTo>
                  <a:pt x="8275" y="13774"/>
                  <a:pt x="8300" y="13770"/>
                  <a:pt x="8304" y="13767"/>
                </a:cubicBezTo>
                <a:cubicBezTo>
                  <a:pt x="8312" y="13763"/>
                  <a:pt x="8326" y="13765"/>
                  <a:pt x="8342" y="13771"/>
                </a:cubicBezTo>
                <a:lnTo>
                  <a:pt x="8359" y="13770"/>
                </a:lnTo>
                <a:lnTo>
                  <a:pt x="8384" y="13797"/>
                </a:lnTo>
                <a:cubicBezTo>
                  <a:pt x="8400" y="13806"/>
                  <a:pt x="8415" y="13818"/>
                  <a:pt x="8433" y="13832"/>
                </a:cubicBezTo>
                <a:lnTo>
                  <a:pt x="8456" y="13829"/>
                </a:lnTo>
                <a:lnTo>
                  <a:pt x="8557" y="13936"/>
                </a:lnTo>
                <a:cubicBezTo>
                  <a:pt x="8689" y="14058"/>
                  <a:pt x="8839" y="14221"/>
                  <a:pt x="8931" y="14344"/>
                </a:cubicBezTo>
                <a:cubicBezTo>
                  <a:pt x="8931" y="14344"/>
                  <a:pt x="8933" y="14346"/>
                  <a:pt x="8934" y="14346"/>
                </a:cubicBezTo>
                <a:cubicBezTo>
                  <a:pt x="8993" y="14418"/>
                  <a:pt x="9032" y="14473"/>
                  <a:pt x="9032" y="14487"/>
                </a:cubicBezTo>
                <a:cubicBezTo>
                  <a:pt x="9032" y="14496"/>
                  <a:pt x="9028" y="14505"/>
                  <a:pt x="9025" y="14514"/>
                </a:cubicBezTo>
                <a:cubicBezTo>
                  <a:pt x="9029" y="14523"/>
                  <a:pt x="9038" y="14533"/>
                  <a:pt x="9041" y="14541"/>
                </a:cubicBezTo>
                <a:cubicBezTo>
                  <a:pt x="9071" y="14583"/>
                  <a:pt x="9095" y="14614"/>
                  <a:pt x="9126" y="14659"/>
                </a:cubicBezTo>
                <a:cubicBezTo>
                  <a:pt x="9419" y="15084"/>
                  <a:pt x="9583" y="15388"/>
                  <a:pt x="9767" y="15888"/>
                </a:cubicBezTo>
                <a:cubicBezTo>
                  <a:pt x="9800" y="15925"/>
                  <a:pt x="9825" y="16005"/>
                  <a:pt x="9844" y="16098"/>
                </a:cubicBezTo>
                <a:cubicBezTo>
                  <a:pt x="9898" y="16200"/>
                  <a:pt x="9930" y="16299"/>
                  <a:pt x="9940" y="16394"/>
                </a:cubicBezTo>
                <a:cubicBezTo>
                  <a:pt x="9941" y="16400"/>
                  <a:pt x="9942" y="16405"/>
                  <a:pt x="9943" y="16411"/>
                </a:cubicBezTo>
                <a:cubicBezTo>
                  <a:pt x="9971" y="16498"/>
                  <a:pt x="9997" y="16572"/>
                  <a:pt x="10029" y="16676"/>
                </a:cubicBezTo>
                <a:cubicBezTo>
                  <a:pt x="10175" y="17148"/>
                  <a:pt x="10268" y="17579"/>
                  <a:pt x="10308" y="17930"/>
                </a:cubicBezTo>
                <a:cubicBezTo>
                  <a:pt x="10314" y="17944"/>
                  <a:pt x="10316" y="17957"/>
                  <a:pt x="10316" y="17971"/>
                </a:cubicBezTo>
                <a:cubicBezTo>
                  <a:pt x="10325" y="18004"/>
                  <a:pt x="10329" y="18036"/>
                  <a:pt x="10325" y="18073"/>
                </a:cubicBezTo>
                <a:cubicBezTo>
                  <a:pt x="10326" y="18085"/>
                  <a:pt x="10329" y="18100"/>
                  <a:pt x="10330" y="18112"/>
                </a:cubicBezTo>
                <a:cubicBezTo>
                  <a:pt x="10349" y="18432"/>
                  <a:pt x="10417" y="18886"/>
                  <a:pt x="10481" y="19122"/>
                </a:cubicBezTo>
                <a:cubicBezTo>
                  <a:pt x="10553" y="19385"/>
                  <a:pt x="10577" y="19487"/>
                  <a:pt x="10550" y="19559"/>
                </a:cubicBezTo>
                <a:lnTo>
                  <a:pt x="10595" y="19609"/>
                </a:lnTo>
                <a:cubicBezTo>
                  <a:pt x="10693" y="19717"/>
                  <a:pt x="10815" y="19956"/>
                  <a:pt x="10867" y="20139"/>
                </a:cubicBezTo>
                <a:cubicBezTo>
                  <a:pt x="10919" y="20322"/>
                  <a:pt x="11041" y="20662"/>
                  <a:pt x="11137" y="20894"/>
                </a:cubicBezTo>
                <a:cubicBezTo>
                  <a:pt x="11233" y="21126"/>
                  <a:pt x="11311" y="21379"/>
                  <a:pt x="11311" y="21458"/>
                </a:cubicBezTo>
                <a:lnTo>
                  <a:pt x="11311" y="21546"/>
                </a:lnTo>
                <a:cubicBezTo>
                  <a:pt x="11345" y="21549"/>
                  <a:pt x="11432" y="21552"/>
                  <a:pt x="11486" y="21555"/>
                </a:cubicBezTo>
                <a:cubicBezTo>
                  <a:pt x="12277" y="21575"/>
                  <a:pt x="13646" y="21586"/>
                  <a:pt x="15806" y="21590"/>
                </a:cubicBezTo>
                <a:cubicBezTo>
                  <a:pt x="16967" y="21585"/>
                  <a:pt x="17741" y="21577"/>
                  <a:pt x="18286" y="21566"/>
                </a:cubicBezTo>
                <a:lnTo>
                  <a:pt x="18308" y="21246"/>
                </a:lnTo>
                <a:cubicBezTo>
                  <a:pt x="18317" y="21097"/>
                  <a:pt x="18326" y="21012"/>
                  <a:pt x="18350" y="20960"/>
                </a:cubicBezTo>
                <a:cubicBezTo>
                  <a:pt x="18379" y="20774"/>
                  <a:pt x="18438" y="20549"/>
                  <a:pt x="18487" y="20506"/>
                </a:cubicBezTo>
                <a:cubicBezTo>
                  <a:pt x="18499" y="20495"/>
                  <a:pt x="18524" y="20485"/>
                  <a:pt x="18547" y="20474"/>
                </a:cubicBezTo>
                <a:cubicBezTo>
                  <a:pt x="18508" y="20454"/>
                  <a:pt x="18465" y="20415"/>
                  <a:pt x="18436" y="20365"/>
                </a:cubicBezTo>
                <a:cubicBezTo>
                  <a:pt x="18328" y="20177"/>
                  <a:pt x="18374" y="19851"/>
                  <a:pt x="18505" y="19876"/>
                </a:cubicBezTo>
                <a:cubicBezTo>
                  <a:pt x="18646" y="19904"/>
                  <a:pt x="18940" y="19635"/>
                  <a:pt x="19115" y="19318"/>
                </a:cubicBezTo>
                <a:cubicBezTo>
                  <a:pt x="19195" y="19173"/>
                  <a:pt x="19286" y="19080"/>
                  <a:pt x="19318" y="19113"/>
                </a:cubicBezTo>
                <a:cubicBezTo>
                  <a:pt x="19574" y="19372"/>
                  <a:pt x="20172" y="20250"/>
                  <a:pt x="20244" y="20471"/>
                </a:cubicBezTo>
                <a:cubicBezTo>
                  <a:pt x="20292" y="20622"/>
                  <a:pt x="20453" y="20936"/>
                  <a:pt x="20602" y="21172"/>
                </a:cubicBezTo>
                <a:lnTo>
                  <a:pt x="20872" y="21599"/>
                </a:lnTo>
                <a:lnTo>
                  <a:pt x="21600" y="21600"/>
                </a:lnTo>
                <a:lnTo>
                  <a:pt x="21600" y="20343"/>
                </a:lnTo>
                <a:cubicBezTo>
                  <a:pt x="21600" y="19309"/>
                  <a:pt x="21580" y="19071"/>
                  <a:pt x="21489" y="19001"/>
                </a:cubicBezTo>
                <a:cubicBezTo>
                  <a:pt x="21429" y="18954"/>
                  <a:pt x="21378" y="18885"/>
                  <a:pt x="21378" y="18846"/>
                </a:cubicBezTo>
                <a:cubicBezTo>
                  <a:pt x="21378" y="18808"/>
                  <a:pt x="21261" y="18681"/>
                  <a:pt x="21118" y="18564"/>
                </a:cubicBezTo>
                <a:cubicBezTo>
                  <a:pt x="20833" y="18333"/>
                  <a:pt x="20679" y="17988"/>
                  <a:pt x="20714" y="17789"/>
                </a:cubicBezTo>
                <a:cubicBezTo>
                  <a:pt x="20665" y="17808"/>
                  <a:pt x="20595" y="17762"/>
                  <a:pt x="20501" y="17640"/>
                </a:cubicBezTo>
                <a:cubicBezTo>
                  <a:pt x="20457" y="17582"/>
                  <a:pt x="20427" y="17524"/>
                  <a:pt x="20409" y="17474"/>
                </a:cubicBezTo>
                <a:cubicBezTo>
                  <a:pt x="20389" y="17443"/>
                  <a:pt x="20381" y="17411"/>
                  <a:pt x="20389" y="17381"/>
                </a:cubicBezTo>
                <a:cubicBezTo>
                  <a:pt x="20389" y="17334"/>
                  <a:pt x="20407" y="17307"/>
                  <a:pt x="20445" y="17310"/>
                </a:cubicBezTo>
                <a:cubicBezTo>
                  <a:pt x="20457" y="17303"/>
                  <a:pt x="20471" y="17290"/>
                  <a:pt x="20483" y="17278"/>
                </a:cubicBezTo>
                <a:cubicBezTo>
                  <a:pt x="20466" y="17267"/>
                  <a:pt x="20449" y="17260"/>
                  <a:pt x="20432" y="17248"/>
                </a:cubicBezTo>
                <a:cubicBezTo>
                  <a:pt x="20365" y="17205"/>
                  <a:pt x="20327" y="17168"/>
                  <a:pt x="20306" y="17120"/>
                </a:cubicBezTo>
                <a:cubicBezTo>
                  <a:pt x="20280" y="17159"/>
                  <a:pt x="20254" y="17185"/>
                  <a:pt x="20228" y="17182"/>
                </a:cubicBezTo>
                <a:cubicBezTo>
                  <a:pt x="20194" y="17178"/>
                  <a:pt x="20130" y="17108"/>
                  <a:pt x="20086" y="17028"/>
                </a:cubicBezTo>
                <a:cubicBezTo>
                  <a:pt x="20042" y="16948"/>
                  <a:pt x="19954" y="16828"/>
                  <a:pt x="19892" y="16762"/>
                </a:cubicBezTo>
                <a:cubicBezTo>
                  <a:pt x="19770" y="16633"/>
                  <a:pt x="19781" y="16221"/>
                  <a:pt x="19910" y="16101"/>
                </a:cubicBezTo>
                <a:cubicBezTo>
                  <a:pt x="19939" y="16074"/>
                  <a:pt x="19964" y="16007"/>
                  <a:pt x="19975" y="15935"/>
                </a:cubicBezTo>
                <a:cubicBezTo>
                  <a:pt x="19854" y="16069"/>
                  <a:pt x="19630" y="16183"/>
                  <a:pt x="19550" y="16109"/>
                </a:cubicBezTo>
                <a:cubicBezTo>
                  <a:pt x="19486" y="16049"/>
                  <a:pt x="19503" y="16003"/>
                  <a:pt x="19625" y="15918"/>
                </a:cubicBezTo>
                <a:cubicBezTo>
                  <a:pt x="19712" y="15856"/>
                  <a:pt x="19794" y="15718"/>
                  <a:pt x="19807" y="15609"/>
                </a:cubicBezTo>
                <a:cubicBezTo>
                  <a:pt x="19813" y="15551"/>
                  <a:pt x="19841" y="15485"/>
                  <a:pt x="19881" y="15423"/>
                </a:cubicBezTo>
                <a:cubicBezTo>
                  <a:pt x="19838" y="15404"/>
                  <a:pt x="19768" y="15293"/>
                  <a:pt x="19722" y="15168"/>
                </a:cubicBezTo>
                <a:cubicBezTo>
                  <a:pt x="19714" y="15147"/>
                  <a:pt x="19709" y="15126"/>
                  <a:pt x="19703" y="15106"/>
                </a:cubicBezTo>
                <a:lnTo>
                  <a:pt x="19637" y="14974"/>
                </a:lnTo>
                <a:cubicBezTo>
                  <a:pt x="19486" y="14691"/>
                  <a:pt x="19337" y="14382"/>
                  <a:pt x="19356" y="14365"/>
                </a:cubicBezTo>
                <a:cubicBezTo>
                  <a:pt x="19362" y="14359"/>
                  <a:pt x="19400" y="14352"/>
                  <a:pt x="19448" y="14346"/>
                </a:cubicBezTo>
                <a:cubicBezTo>
                  <a:pt x="19438" y="14302"/>
                  <a:pt x="19423" y="14265"/>
                  <a:pt x="19404" y="14255"/>
                </a:cubicBezTo>
                <a:cubicBezTo>
                  <a:pt x="19370" y="14235"/>
                  <a:pt x="19345" y="14148"/>
                  <a:pt x="19350" y="14063"/>
                </a:cubicBezTo>
                <a:cubicBezTo>
                  <a:pt x="19287" y="14139"/>
                  <a:pt x="19257" y="14134"/>
                  <a:pt x="19153" y="14027"/>
                </a:cubicBezTo>
                <a:cubicBezTo>
                  <a:pt x="19149" y="14023"/>
                  <a:pt x="19148" y="14020"/>
                  <a:pt x="19145" y="14017"/>
                </a:cubicBezTo>
                <a:cubicBezTo>
                  <a:pt x="19144" y="14016"/>
                  <a:pt x="19143" y="14014"/>
                  <a:pt x="19142" y="14012"/>
                </a:cubicBezTo>
                <a:cubicBezTo>
                  <a:pt x="19128" y="14000"/>
                  <a:pt x="19114" y="13990"/>
                  <a:pt x="19101" y="13976"/>
                </a:cubicBezTo>
                <a:cubicBezTo>
                  <a:pt x="19086" y="13959"/>
                  <a:pt x="19081" y="13945"/>
                  <a:pt x="19072" y="13931"/>
                </a:cubicBezTo>
                <a:cubicBezTo>
                  <a:pt x="19053" y="13899"/>
                  <a:pt x="19044" y="13876"/>
                  <a:pt x="19063" y="13874"/>
                </a:cubicBezTo>
                <a:cubicBezTo>
                  <a:pt x="19063" y="13874"/>
                  <a:pt x="19063" y="13873"/>
                  <a:pt x="19063" y="13873"/>
                </a:cubicBezTo>
                <a:cubicBezTo>
                  <a:pt x="19064" y="13867"/>
                  <a:pt x="19064" y="13862"/>
                  <a:pt x="19068" y="13859"/>
                </a:cubicBezTo>
                <a:cubicBezTo>
                  <a:pt x="19068" y="13858"/>
                  <a:pt x="19067" y="13858"/>
                  <a:pt x="19068" y="13857"/>
                </a:cubicBezTo>
                <a:cubicBezTo>
                  <a:pt x="19065" y="13853"/>
                  <a:pt x="19059" y="13846"/>
                  <a:pt x="19054" y="13841"/>
                </a:cubicBezTo>
                <a:cubicBezTo>
                  <a:pt x="19034" y="13829"/>
                  <a:pt x="19007" y="13816"/>
                  <a:pt x="18966" y="13801"/>
                </a:cubicBezTo>
                <a:cubicBezTo>
                  <a:pt x="18858" y="13761"/>
                  <a:pt x="18746" y="13762"/>
                  <a:pt x="18660" y="13805"/>
                </a:cubicBezTo>
                <a:cubicBezTo>
                  <a:pt x="18637" y="13817"/>
                  <a:pt x="18617" y="13821"/>
                  <a:pt x="18596" y="13829"/>
                </a:cubicBezTo>
                <a:cubicBezTo>
                  <a:pt x="18547" y="13860"/>
                  <a:pt x="18489" y="13873"/>
                  <a:pt x="18424" y="13867"/>
                </a:cubicBezTo>
                <a:cubicBezTo>
                  <a:pt x="18393" y="13867"/>
                  <a:pt x="18364" y="13861"/>
                  <a:pt x="18333" y="13852"/>
                </a:cubicBezTo>
                <a:cubicBezTo>
                  <a:pt x="18322" y="13848"/>
                  <a:pt x="18309" y="13845"/>
                  <a:pt x="18297" y="13841"/>
                </a:cubicBezTo>
                <a:cubicBezTo>
                  <a:pt x="18276" y="13832"/>
                  <a:pt x="18249" y="13814"/>
                  <a:pt x="18221" y="13798"/>
                </a:cubicBezTo>
                <a:cubicBezTo>
                  <a:pt x="18206" y="13790"/>
                  <a:pt x="18194" y="13785"/>
                  <a:pt x="18179" y="13774"/>
                </a:cubicBezTo>
                <a:cubicBezTo>
                  <a:pt x="18177" y="13773"/>
                  <a:pt x="18177" y="13774"/>
                  <a:pt x="18175" y="13773"/>
                </a:cubicBezTo>
                <a:cubicBezTo>
                  <a:pt x="18169" y="13769"/>
                  <a:pt x="18163" y="13767"/>
                  <a:pt x="18157" y="13763"/>
                </a:cubicBezTo>
                <a:lnTo>
                  <a:pt x="18106" y="13731"/>
                </a:lnTo>
                <a:lnTo>
                  <a:pt x="17989" y="13659"/>
                </a:lnTo>
                <a:lnTo>
                  <a:pt x="17992" y="13656"/>
                </a:lnTo>
                <a:lnTo>
                  <a:pt x="17989" y="13654"/>
                </a:lnTo>
                <a:lnTo>
                  <a:pt x="18013" y="13635"/>
                </a:lnTo>
                <a:lnTo>
                  <a:pt x="18288" y="13357"/>
                </a:lnTo>
                <a:cubicBezTo>
                  <a:pt x="18471" y="13172"/>
                  <a:pt x="18587" y="12989"/>
                  <a:pt x="18587" y="12884"/>
                </a:cubicBezTo>
                <a:cubicBezTo>
                  <a:pt x="18587" y="12840"/>
                  <a:pt x="18598" y="12774"/>
                  <a:pt x="18617" y="12700"/>
                </a:cubicBezTo>
                <a:cubicBezTo>
                  <a:pt x="18539" y="12860"/>
                  <a:pt x="18433" y="13023"/>
                  <a:pt x="18327" y="13132"/>
                </a:cubicBezTo>
                <a:cubicBezTo>
                  <a:pt x="18183" y="13280"/>
                  <a:pt x="18037" y="13473"/>
                  <a:pt x="18001" y="13560"/>
                </a:cubicBezTo>
                <a:cubicBezTo>
                  <a:pt x="17949" y="13687"/>
                  <a:pt x="17894" y="13713"/>
                  <a:pt x="17728" y="13688"/>
                </a:cubicBezTo>
                <a:cubicBezTo>
                  <a:pt x="17634" y="13674"/>
                  <a:pt x="17570" y="13661"/>
                  <a:pt x="17517" y="13647"/>
                </a:cubicBezTo>
                <a:lnTo>
                  <a:pt x="17490" y="13674"/>
                </a:lnTo>
                <a:lnTo>
                  <a:pt x="17318" y="13667"/>
                </a:lnTo>
                <a:cubicBezTo>
                  <a:pt x="17315" y="13667"/>
                  <a:pt x="17313" y="13667"/>
                  <a:pt x="17311" y="13667"/>
                </a:cubicBezTo>
                <a:cubicBezTo>
                  <a:pt x="17272" y="13667"/>
                  <a:pt x="17235" y="13666"/>
                  <a:pt x="17203" y="13663"/>
                </a:cubicBezTo>
                <a:lnTo>
                  <a:pt x="16991" y="13654"/>
                </a:lnTo>
                <a:cubicBezTo>
                  <a:pt x="16921" y="13652"/>
                  <a:pt x="16859" y="13647"/>
                  <a:pt x="16804" y="13642"/>
                </a:cubicBezTo>
                <a:cubicBezTo>
                  <a:pt x="16790" y="13640"/>
                  <a:pt x="16782" y="13638"/>
                  <a:pt x="16769" y="13636"/>
                </a:cubicBezTo>
                <a:cubicBezTo>
                  <a:pt x="16732" y="13632"/>
                  <a:pt x="16695" y="13628"/>
                  <a:pt x="16666" y="13622"/>
                </a:cubicBezTo>
                <a:cubicBezTo>
                  <a:pt x="16654" y="13620"/>
                  <a:pt x="16648" y="13617"/>
                  <a:pt x="16637" y="13615"/>
                </a:cubicBezTo>
                <a:cubicBezTo>
                  <a:pt x="16613" y="13610"/>
                  <a:pt x="16589" y="13604"/>
                  <a:pt x="16573" y="13598"/>
                </a:cubicBezTo>
                <a:cubicBezTo>
                  <a:pt x="16557" y="13592"/>
                  <a:pt x="16548" y="13586"/>
                  <a:pt x="16538" y="13580"/>
                </a:cubicBezTo>
                <a:cubicBezTo>
                  <a:pt x="16535" y="13577"/>
                  <a:pt x="16528" y="13574"/>
                  <a:pt x="16526" y="13571"/>
                </a:cubicBezTo>
                <a:cubicBezTo>
                  <a:pt x="16490" y="13535"/>
                  <a:pt x="16580" y="13498"/>
                  <a:pt x="16808" y="13480"/>
                </a:cubicBezTo>
                <a:cubicBezTo>
                  <a:pt x="16800" y="13473"/>
                  <a:pt x="16793" y="13469"/>
                  <a:pt x="16784" y="13461"/>
                </a:cubicBezTo>
                <a:lnTo>
                  <a:pt x="16626" y="13323"/>
                </a:lnTo>
                <a:lnTo>
                  <a:pt x="16438" y="13461"/>
                </a:lnTo>
                <a:cubicBezTo>
                  <a:pt x="16204" y="13633"/>
                  <a:pt x="16078" y="13634"/>
                  <a:pt x="15863" y="13473"/>
                </a:cubicBezTo>
                <a:cubicBezTo>
                  <a:pt x="15849" y="13462"/>
                  <a:pt x="15842" y="13451"/>
                  <a:pt x="15830" y="13440"/>
                </a:cubicBezTo>
                <a:lnTo>
                  <a:pt x="15748" y="13545"/>
                </a:lnTo>
                <a:lnTo>
                  <a:pt x="15523" y="13306"/>
                </a:lnTo>
                <a:cubicBezTo>
                  <a:pt x="15496" y="13285"/>
                  <a:pt x="15466" y="13255"/>
                  <a:pt x="15428" y="13209"/>
                </a:cubicBezTo>
                <a:cubicBezTo>
                  <a:pt x="15378" y="13150"/>
                  <a:pt x="15336" y="13091"/>
                  <a:pt x="15309" y="13044"/>
                </a:cubicBezTo>
                <a:cubicBezTo>
                  <a:pt x="15302" y="13033"/>
                  <a:pt x="15297" y="13023"/>
                  <a:pt x="15293" y="13015"/>
                </a:cubicBezTo>
                <a:cubicBezTo>
                  <a:pt x="15291" y="13012"/>
                  <a:pt x="15291" y="13011"/>
                  <a:pt x="15290" y="13009"/>
                </a:cubicBezTo>
                <a:cubicBezTo>
                  <a:pt x="15286" y="13000"/>
                  <a:pt x="15279" y="12989"/>
                  <a:pt x="15279" y="12984"/>
                </a:cubicBezTo>
                <a:cubicBezTo>
                  <a:pt x="15279" y="12983"/>
                  <a:pt x="15280" y="12981"/>
                  <a:pt x="15281" y="12979"/>
                </a:cubicBezTo>
                <a:cubicBezTo>
                  <a:pt x="15280" y="12979"/>
                  <a:pt x="15279" y="12977"/>
                  <a:pt x="15279" y="12977"/>
                </a:cubicBezTo>
                <a:cubicBezTo>
                  <a:pt x="15279" y="12972"/>
                  <a:pt x="15285" y="12966"/>
                  <a:pt x="15287" y="12961"/>
                </a:cubicBezTo>
                <a:cubicBezTo>
                  <a:pt x="15289" y="12955"/>
                  <a:pt x="15290" y="12950"/>
                  <a:pt x="15294" y="12944"/>
                </a:cubicBezTo>
                <a:cubicBezTo>
                  <a:pt x="15296" y="12942"/>
                  <a:pt x="15295" y="12940"/>
                  <a:pt x="15297" y="12937"/>
                </a:cubicBezTo>
                <a:cubicBezTo>
                  <a:pt x="15288" y="12915"/>
                  <a:pt x="15279" y="12892"/>
                  <a:pt x="15279" y="12884"/>
                </a:cubicBezTo>
                <a:cubicBezTo>
                  <a:pt x="15279" y="12877"/>
                  <a:pt x="15285" y="12870"/>
                  <a:pt x="15293" y="12862"/>
                </a:cubicBezTo>
                <a:cubicBezTo>
                  <a:pt x="15289" y="12841"/>
                  <a:pt x="15291" y="12819"/>
                  <a:pt x="15303" y="12793"/>
                </a:cubicBezTo>
                <a:cubicBezTo>
                  <a:pt x="15267" y="12694"/>
                  <a:pt x="15250" y="12517"/>
                  <a:pt x="15247" y="12240"/>
                </a:cubicBezTo>
                <a:lnTo>
                  <a:pt x="15244" y="11990"/>
                </a:lnTo>
                <a:cubicBezTo>
                  <a:pt x="15225" y="11949"/>
                  <a:pt x="15227" y="11904"/>
                  <a:pt x="15244" y="11858"/>
                </a:cubicBezTo>
                <a:lnTo>
                  <a:pt x="15243" y="11796"/>
                </a:lnTo>
                <a:lnTo>
                  <a:pt x="15274" y="11796"/>
                </a:lnTo>
                <a:cubicBezTo>
                  <a:pt x="15303" y="11753"/>
                  <a:pt x="15346" y="11715"/>
                  <a:pt x="15393" y="11683"/>
                </a:cubicBezTo>
                <a:cubicBezTo>
                  <a:pt x="15395" y="11676"/>
                  <a:pt x="15399" y="11671"/>
                  <a:pt x="15403" y="11665"/>
                </a:cubicBezTo>
                <a:cubicBezTo>
                  <a:pt x="15399" y="11634"/>
                  <a:pt x="15395" y="11598"/>
                  <a:pt x="15394" y="11550"/>
                </a:cubicBezTo>
                <a:cubicBezTo>
                  <a:pt x="15394" y="11522"/>
                  <a:pt x="15397" y="11506"/>
                  <a:pt x="15397" y="11484"/>
                </a:cubicBezTo>
                <a:cubicBezTo>
                  <a:pt x="15385" y="11465"/>
                  <a:pt x="15377" y="11444"/>
                  <a:pt x="15373" y="11421"/>
                </a:cubicBezTo>
                <a:cubicBezTo>
                  <a:pt x="15373" y="11418"/>
                  <a:pt x="15372" y="11416"/>
                  <a:pt x="15372" y="11414"/>
                </a:cubicBezTo>
                <a:cubicBezTo>
                  <a:pt x="15367" y="11377"/>
                  <a:pt x="15372" y="11337"/>
                  <a:pt x="15393" y="11293"/>
                </a:cubicBezTo>
                <a:cubicBezTo>
                  <a:pt x="15424" y="11226"/>
                  <a:pt x="15453" y="11156"/>
                  <a:pt x="15457" y="11138"/>
                </a:cubicBezTo>
                <a:cubicBezTo>
                  <a:pt x="15460" y="11119"/>
                  <a:pt x="15536" y="11036"/>
                  <a:pt x="15626" y="10951"/>
                </a:cubicBezTo>
                <a:cubicBezTo>
                  <a:pt x="15488" y="11036"/>
                  <a:pt x="15416" y="10945"/>
                  <a:pt x="15535" y="10730"/>
                </a:cubicBezTo>
                <a:cubicBezTo>
                  <a:pt x="15630" y="10560"/>
                  <a:pt x="15630" y="10525"/>
                  <a:pt x="15535" y="10453"/>
                </a:cubicBezTo>
                <a:cubicBezTo>
                  <a:pt x="15392" y="10342"/>
                  <a:pt x="15475" y="10232"/>
                  <a:pt x="15660" y="10286"/>
                </a:cubicBezTo>
                <a:cubicBezTo>
                  <a:pt x="15691" y="10295"/>
                  <a:pt x="15714" y="10299"/>
                  <a:pt x="15733" y="10296"/>
                </a:cubicBezTo>
                <a:cubicBezTo>
                  <a:pt x="15745" y="10259"/>
                  <a:pt x="15756" y="10217"/>
                  <a:pt x="15766" y="10169"/>
                </a:cubicBezTo>
                <a:cubicBezTo>
                  <a:pt x="15783" y="10036"/>
                  <a:pt x="15793" y="9849"/>
                  <a:pt x="15793" y="9634"/>
                </a:cubicBezTo>
                <a:cubicBezTo>
                  <a:pt x="15793" y="9613"/>
                  <a:pt x="15795" y="9595"/>
                  <a:pt x="15795" y="9575"/>
                </a:cubicBezTo>
                <a:cubicBezTo>
                  <a:pt x="15795" y="9501"/>
                  <a:pt x="15797" y="9432"/>
                  <a:pt x="15798" y="9359"/>
                </a:cubicBezTo>
                <a:cubicBezTo>
                  <a:pt x="15790" y="9330"/>
                  <a:pt x="15781" y="9306"/>
                  <a:pt x="15769" y="9296"/>
                </a:cubicBezTo>
                <a:cubicBezTo>
                  <a:pt x="15727" y="9256"/>
                  <a:pt x="15740" y="9206"/>
                  <a:pt x="15801" y="9139"/>
                </a:cubicBezTo>
                <a:cubicBezTo>
                  <a:pt x="15804" y="9080"/>
                  <a:pt x="15806" y="9027"/>
                  <a:pt x="15810" y="8977"/>
                </a:cubicBezTo>
                <a:cubicBezTo>
                  <a:pt x="15778" y="8954"/>
                  <a:pt x="15745" y="8908"/>
                  <a:pt x="15716" y="8836"/>
                </a:cubicBezTo>
                <a:cubicBezTo>
                  <a:pt x="15673" y="8730"/>
                  <a:pt x="15575" y="8580"/>
                  <a:pt x="15499" y="8505"/>
                </a:cubicBezTo>
                <a:cubicBezTo>
                  <a:pt x="15359" y="8365"/>
                  <a:pt x="15353" y="8351"/>
                  <a:pt x="15353" y="8151"/>
                </a:cubicBezTo>
                <a:cubicBezTo>
                  <a:pt x="15353" y="8088"/>
                  <a:pt x="15207" y="7907"/>
                  <a:pt x="15029" y="7748"/>
                </a:cubicBezTo>
                <a:cubicBezTo>
                  <a:pt x="14855" y="7594"/>
                  <a:pt x="14777" y="7519"/>
                  <a:pt x="14760" y="7458"/>
                </a:cubicBezTo>
                <a:cubicBezTo>
                  <a:pt x="14727" y="7478"/>
                  <a:pt x="14699" y="7500"/>
                  <a:pt x="14683" y="7528"/>
                </a:cubicBezTo>
                <a:cubicBezTo>
                  <a:pt x="14621" y="7635"/>
                  <a:pt x="14588" y="7644"/>
                  <a:pt x="14499" y="7575"/>
                </a:cubicBezTo>
                <a:cubicBezTo>
                  <a:pt x="14439" y="7529"/>
                  <a:pt x="14357" y="7434"/>
                  <a:pt x="14317" y="7365"/>
                </a:cubicBezTo>
                <a:cubicBezTo>
                  <a:pt x="14258" y="7263"/>
                  <a:pt x="14276" y="7226"/>
                  <a:pt x="14410" y="7180"/>
                </a:cubicBezTo>
                <a:lnTo>
                  <a:pt x="14534" y="7138"/>
                </a:lnTo>
                <a:cubicBezTo>
                  <a:pt x="14491" y="7109"/>
                  <a:pt x="14421" y="7087"/>
                  <a:pt x="14314" y="7068"/>
                </a:cubicBezTo>
                <a:cubicBezTo>
                  <a:pt x="14233" y="7053"/>
                  <a:pt x="14110" y="6992"/>
                  <a:pt x="14029" y="6929"/>
                </a:cubicBezTo>
                <a:cubicBezTo>
                  <a:pt x="14067" y="6968"/>
                  <a:pt x="14083" y="7009"/>
                  <a:pt x="14062" y="7028"/>
                </a:cubicBezTo>
                <a:cubicBezTo>
                  <a:pt x="13991" y="7094"/>
                  <a:pt x="13044" y="7228"/>
                  <a:pt x="12986" y="7180"/>
                </a:cubicBezTo>
                <a:cubicBezTo>
                  <a:pt x="12983" y="7177"/>
                  <a:pt x="12985" y="7167"/>
                  <a:pt x="12985" y="7159"/>
                </a:cubicBezTo>
                <a:cubicBezTo>
                  <a:pt x="12954" y="7155"/>
                  <a:pt x="12927" y="7150"/>
                  <a:pt x="12903" y="7144"/>
                </a:cubicBezTo>
                <a:cubicBezTo>
                  <a:pt x="12720" y="7145"/>
                  <a:pt x="12540" y="7169"/>
                  <a:pt x="12430" y="7211"/>
                </a:cubicBezTo>
                <a:cubicBezTo>
                  <a:pt x="12369" y="7235"/>
                  <a:pt x="12327" y="7249"/>
                  <a:pt x="12291" y="7258"/>
                </a:cubicBezTo>
                <a:cubicBezTo>
                  <a:pt x="12274" y="7288"/>
                  <a:pt x="12256" y="7319"/>
                  <a:pt x="12234" y="7347"/>
                </a:cubicBezTo>
                <a:cubicBezTo>
                  <a:pt x="12180" y="7414"/>
                  <a:pt x="12152" y="7445"/>
                  <a:pt x="12106" y="7428"/>
                </a:cubicBezTo>
                <a:cubicBezTo>
                  <a:pt x="12033" y="7455"/>
                  <a:pt x="11954" y="7427"/>
                  <a:pt x="11924" y="7323"/>
                </a:cubicBezTo>
                <a:cubicBezTo>
                  <a:pt x="11914" y="7287"/>
                  <a:pt x="11897" y="7256"/>
                  <a:pt x="11871" y="7225"/>
                </a:cubicBezTo>
                <a:cubicBezTo>
                  <a:pt x="11871" y="7225"/>
                  <a:pt x="11872" y="7224"/>
                  <a:pt x="11871" y="7224"/>
                </a:cubicBezTo>
                <a:cubicBezTo>
                  <a:pt x="11852" y="7206"/>
                  <a:pt x="11833" y="7188"/>
                  <a:pt x="11814" y="7172"/>
                </a:cubicBezTo>
                <a:cubicBezTo>
                  <a:pt x="11813" y="7171"/>
                  <a:pt x="11812" y="7171"/>
                  <a:pt x="11812" y="7170"/>
                </a:cubicBezTo>
                <a:cubicBezTo>
                  <a:pt x="11767" y="7137"/>
                  <a:pt x="11696" y="7102"/>
                  <a:pt x="11612" y="7066"/>
                </a:cubicBezTo>
                <a:cubicBezTo>
                  <a:pt x="11698" y="7127"/>
                  <a:pt x="11785" y="7201"/>
                  <a:pt x="11847" y="7273"/>
                </a:cubicBezTo>
                <a:lnTo>
                  <a:pt x="12047" y="7507"/>
                </a:lnTo>
                <a:lnTo>
                  <a:pt x="11976" y="7545"/>
                </a:lnTo>
                <a:cubicBezTo>
                  <a:pt x="11997" y="7590"/>
                  <a:pt x="11975" y="7620"/>
                  <a:pt x="11924" y="7659"/>
                </a:cubicBezTo>
                <a:cubicBezTo>
                  <a:pt x="11857" y="7711"/>
                  <a:pt x="11747" y="7745"/>
                  <a:pt x="11680" y="7734"/>
                </a:cubicBezTo>
                <a:cubicBezTo>
                  <a:pt x="11530" y="7711"/>
                  <a:pt x="11283" y="7951"/>
                  <a:pt x="11330" y="8074"/>
                </a:cubicBezTo>
                <a:cubicBezTo>
                  <a:pt x="11348" y="8123"/>
                  <a:pt x="11300" y="8280"/>
                  <a:pt x="11223" y="8423"/>
                </a:cubicBezTo>
                <a:cubicBezTo>
                  <a:pt x="11116" y="8623"/>
                  <a:pt x="11053" y="8674"/>
                  <a:pt x="10947" y="8643"/>
                </a:cubicBezTo>
                <a:cubicBezTo>
                  <a:pt x="10925" y="8636"/>
                  <a:pt x="10902" y="8635"/>
                  <a:pt x="10882" y="8636"/>
                </a:cubicBezTo>
                <a:cubicBezTo>
                  <a:pt x="10864" y="8653"/>
                  <a:pt x="10845" y="8668"/>
                  <a:pt x="10826" y="8684"/>
                </a:cubicBezTo>
                <a:cubicBezTo>
                  <a:pt x="10835" y="8701"/>
                  <a:pt x="10844" y="8716"/>
                  <a:pt x="10856" y="8745"/>
                </a:cubicBezTo>
                <a:cubicBezTo>
                  <a:pt x="10874" y="8789"/>
                  <a:pt x="10884" y="8837"/>
                  <a:pt x="10886" y="8878"/>
                </a:cubicBezTo>
                <a:cubicBezTo>
                  <a:pt x="10905" y="8916"/>
                  <a:pt x="10899" y="8950"/>
                  <a:pt x="10864" y="8991"/>
                </a:cubicBezTo>
                <a:cubicBezTo>
                  <a:pt x="10830" y="9034"/>
                  <a:pt x="10835" y="9177"/>
                  <a:pt x="10877" y="9320"/>
                </a:cubicBezTo>
                <a:cubicBezTo>
                  <a:pt x="10880" y="9327"/>
                  <a:pt x="10881" y="9336"/>
                  <a:pt x="10883" y="9344"/>
                </a:cubicBezTo>
                <a:cubicBezTo>
                  <a:pt x="10895" y="9350"/>
                  <a:pt x="10906" y="9357"/>
                  <a:pt x="10912" y="9367"/>
                </a:cubicBezTo>
                <a:cubicBezTo>
                  <a:pt x="10933" y="9399"/>
                  <a:pt x="10963" y="9603"/>
                  <a:pt x="10979" y="9820"/>
                </a:cubicBezTo>
                <a:cubicBezTo>
                  <a:pt x="10991" y="9986"/>
                  <a:pt x="11017" y="10223"/>
                  <a:pt x="11038" y="10430"/>
                </a:cubicBezTo>
                <a:cubicBezTo>
                  <a:pt x="11160" y="10486"/>
                  <a:pt x="11311" y="10678"/>
                  <a:pt x="11311" y="10815"/>
                </a:cubicBezTo>
                <a:cubicBezTo>
                  <a:pt x="11311" y="10856"/>
                  <a:pt x="11322" y="10903"/>
                  <a:pt x="11342" y="10954"/>
                </a:cubicBezTo>
                <a:cubicBezTo>
                  <a:pt x="11355" y="10988"/>
                  <a:pt x="11375" y="11024"/>
                  <a:pt x="11395" y="11060"/>
                </a:cubicBezTo>
                <a:cubicBezTo>
                  <a:pt x="11411" y="11087"/>
                  <a:pt x="11427" y="11114"/>
                  <a:pt x="11446" y="11143"/>
                </a:cubicBezTo>
                <a:cubicBezTo>
                  <a:pt x="11448" y="11145"/>
                  <a:pt x="11449" y="11148"/>
                  <a:pt x="11451" y="11150"/>
                </a:cubicBezTo>
                <a:cubicBezTo>
                  <a:pt x="11514" y="11242"/>
                  <a:pt x="11590" y="11328"/>
                  <a:pt x="11671" y="11386"/>
                </a:cubicBezTo>
                <a:cubicBezTo>
                  <a:pt x="11742" y="11435"/>
                  <a:pt x="11759" y="11466"/>
                  <a:pt x="11723" y="11536"/>
                </a:cubicBezTo>
                <a:cubicBezTo>
                  <a:pt x="11732" y="11553"/>
                  <a:pt x="11753" y="11583"/>
                  <a:pt x="11753" y="11588"/>
                </a:cubicBezTo>
                <a:cubicBezTo>
                  <a:pt x="11753" y="11606"/>
                  <a:pt x="11796" y="11669"/>
                  <a:pt x="11850" y="11739"/>
                </a:cubicBezTo>
                <a:cubicBezTo>
                  <a:pt x="11884" y="11763"/>
                  <a:pt x="11918" y="11785"/>
                  <a:pt x="11961" y="11821"/>
                </a:cubicBezTo>
                <a:cubicBezTo>
                  <a:pt x="12196" y="12021"/>
                  <a:pt x="12218" y="12087"/>
                  <a:pt x="12194" y="12490"/>
                </a:cubicBezTo>
                <a:cubicBezTo>
                  <a:pt x="12185" y="12655"/>
                  <a:pt x="12242" y="12779"/>
                  <a:pt x="12411" y="12958"/>
                </a:cubicBezTo>
                <a:cubicBezTo>
                  <a:pt x="12538" y="13093"/>
                  <a:pt x="12632" y="13254"/>
                  <a:pt x="12619" y="13316"/>
                </a:cubicBezTo>
                <a:cubicBezTo>
                  <a:pt x="12603" y="13398"/>
                  <a:pt x="12503" y="13434"/>
                  <a:pt x="12263" y="13449"/>
                </a:cubicBezTo>
                <a:cubicBezTo>
                  <a:pt x="12072" y="13460"/>
                  <a:pt x="11960" y="13455"/>
                  <a:pt x="11903" y="13426"/>
                </a:cubicBezTo>
                <a:cubicBezTo>
                  <a:pt x="11762" y="13415"/>
                  <a:pt x="11615" y="13347"/>
                  <a:pt x="11462" y="13218"/>
                </a:cubicBezTo>
                <a:cubicBezTo>
                  <a:pt x="11424" y="13186"/>
                  <a:pt x="11397" y="13160"/>
                  <a:pt x="11369" y="13133"/>
                </a:cubicBezTo>
                <a:cubicBezTo>
                  <a:pt x="11298" y="13106"/>
                  <a:pt x="11187" y="13021"/>
                  <a:pt x="10976" y="12848"/>
                </a:cubicBezTo>
                <a:cubicBezTo>
                  <a:pt x="10726" y="12645"/>
                  <a:pt x="10248" y="12362"/>
                  <a:pt x="9858" y="12187"/>
                </a:cubicBezTo>
                <a:cubicBezTo>
                  <a:pt x="9796" y="12160"/>
                  <a:pt x="9760" y="12139"/>
                  <a:pt x="9708" y="12114"/>
                </a:cubicBezTo>
                <a:cubicBezTo>
                  <a:pt x="9668" y="12102"/>
                  <a:pt x="9630" y="12091"/>
                  <a:pt x="9586" y="12076"/>
                </a:cubicBezTo>
                <a:cubicBezTo>
                  <a:pt x="9546" y="12062"/>
                  <a:pt x="9514" y="12049"/>
                  <a:pt x="9478" y="12035"/>
                </a:cubicBezTo>
                <a:cubicBezTo>
                  <a:pt x="9214" y="11970"/>
                  <a:pt x="8962" y="11790"/>
                  <a:pt x="8759" y="11503"/>
                </a:cubicBezTo>
                <a:cubicBezTo>
                  <a:pt x="8635" y="11326"/>
                  <a:pt x="8374" y="11030"/>
                  <a:pt x="8168" y="10829"/>
                </a:cubicBezTo>
                <a:cubicBezTo>
                  <a:pt x="8110" y="10786"/>
                  <a:pt x="8042" y="10722"/>
                  <a:pt x="7938" y="10609"/>
                </a:cubicBezTo>
                <a:cubicBezTo>
                  <a:pt x="7920" y="10589"/>
                  <a:pt x="7908" y="10573"/>
                  <a:pt x="7891" y="10554"/>
                </a:cubicBezTo>
                <a:cubicBezTo>
                  <a:pt x="7854" y="10523"/>
                  <a:pt x="7817" y="10488"/>
                  <a:pt x="7768" y="10443"/>
                </a:cubicBezTo>
                <a:cubicBezTo>
                  <a:pt x="7664" y="10345"/>
                  <a:pt x="7603" y="10286"/>
                  <a:pt x="7574" y="10241"/>
                </a:cubicBezTo>
                <a:cubicBezTo>
                  <a:pt x="7532" y="10226"/>
                  <a:pt x="7496" y="10209"/>
                  <a:pt x="7476" y="10186"/>
                </a:cubicBezTo>
                <a:cubicBezTo>
                  <a:pt x="7420" y="10126"/>
                  <a:pt x="7264" y="9996"/>
                  <a:pt x="7128" y="9897"/>
                </a:cubicBezTo>
                <a:cubicBezTo>
                  <a:pt x="7065" y="9851"/>
                  <a:pt x="7024" y="9805"/>
                  <a:pt x="6992" y="9761"/>
                </a:cubicBezTo>
                <a:cubicBezTo>
                  <a:pt x="6485" y="9354"/>
                  <a:pt x="6353" y="9194"/>
                  <a:pt x="6433" y="9073"/>
                </a:cubicBezTo>
                <a:cubicBezTo>
                  <a:pt x="6469" y="9019"/>
                  <a:pt x="6553" y="9068"/>
                  <a:pt x="6687" y="9217"/>
                </a:cubicBezTo>
                <a:cubicBezTo>
                  <a:pt x="6893" y="9447"/>
                  <a:pt x="7047" y="9408"/>
                  <a:pt x="6905" y="9162"/>
                </a:cubicBezTo>
                <a:cubicBezTo>
                  <a:pt x="6822" y="9018"/>
                  <a:pt x="6539" y="8815"/>
                  <a:pt x="6392" y="8777"/>
                </a:cubicBezTo>
                <a:cubicBezTo>
                  <a:pt x="6374" y="8788"/>
                  <a:pt x="6357" y="8801"/>
                  <a:pt x="6336" y="8821"/>
                </a:cubicBezTo>
                <a:cubicBezTo>
                  <a:pt x="6277" y="8876"/>
                  <a:pt x="6228" y="8853"/>
                  <a:pt x="6156" y="8735"/>
                </a:cubicBezTo>
                <a:cubicBezTo>
                  <a:pt x="6126" y="8686"/>
                  <a:pt x="6102" y="8636"/>
                  <a:pt x="6083" y="8592"/>
                </a:cubicBezTo>
                <a:cubicBezTo>
                  <a:pt x="6029" y="8520"/>
                  <a:pt x="5988" y="8458"/>
                  <a:pt x="5975" y="8426"/>
                </a:cubicBezTo>
                <a:cubicBezTo>
                  <a:pt x="5968" y="8414"/>
                  <a:pt x="5959" y="8403"/>
                  <a:pt x="5952" y="8391"/>
                </a:cubicBezTo>
                <a:cubicBezTo>
                  <a:pt x="5912" y="8338"/>
                  <a:pt x="5880" y="8289"/>
                  <a:pt x="5855" y="8243"/>
                </a:cubicBezTo>
                <a:cubicBezTo>
                  <a:pt x="5798" y="8188"/>
                  <a:pt x="5734" y="8122"/>
                  <a:pt x="5669" y="8043"/>
                </a:cubicBezTo>
                <a:cubicBezTo>
                  <a:pt x="5507" y="7846"/>
                  <a:pt x="5179" y="7476"/>
                  <a:pt x="4940" y="7221"/>
                </a:cubicBezTo>
                <a:cubicBezTo>
                  <a:pt x="4738" y="7005"/>
                  <a:pt x="4632" y="6888"/>
                  <a:pt x="4576" y="6786"/>
                </a:cubicBezTo>
                <a:cubicBezTo>
                  <a:pt x="4527" y="6757"/>
                  <a:pt x="4484" y="6717"/>
                  <a:pt x="4437" y="6662"/>
                </a:cubicBezTo>
                <a:cubicBezTo>
                  <a:pt x="4382" y="6598"/>
                  <a:pt x="4348" y="6554"/>
                  <a:pt x="4330" y="6511"/>
                </a:cubicBezTo>
                <a:cubicBezTo>
                  <a:pt x="4309" y="6512"/>
                  <a:pt x="4289" y="6509"/>
                  <a:pt x="4268" y="6500"/>
                </a:cubicBezTo>
                <a:cubicBezTo>
                  <a:pt x="4090" y="6621"/>
                  <a:pt x="3428" y="5924"/>
                  <a:pt x="3432" y="5610"/>
                </a:cubicBezTo>
                <a:cubicBezTo>
                  <a:pt x="3433" y="5565"/>
                  <a:pt x="3423" y="5511"/>
                  <a:pt x="3408" y="5455"/>
                </a:cubicBezTo>
                <a:cubicBezTo>
                  <a:pt x="3333" y="5408"/>
                  <a:pt x="3234" y="5377"/>
                  <a:pt x="3113" y="5367"/>
                </a:cubicBezTo>
                <a:cubicBezTo>
                  <a:pt x="2805" y="5341"/>
                  <a:pt x="2706" y="5177"/>
                  <a:pt x="2971" y="5131"/>
                </a:cubicBezTo>
                <a:cubicBezTo>
                  <a:pt x="3052" y="5117"/>
                  <a:pt x="3142" y="5066"/>
                  <a:pt x="3173" y="5017"/>
                </a:cubicBezTo>
                <a:cubicBezTo>
                  <a:pt x="3176" y="5012"/>
                  <a:pt x="3182" y="5008"/>
                  <a:pt x="3186" y="5003"/>
                </a:cubicBezTo>
                <a:cubicBezTo>
                  <a:pt x="3123" y="4885"/>
                  <a:pt x="3114" y="4786"/>
                  <a:pt x="3136" y="4603"/>
                </a:cubicBezTo>
                <a:cubicBezTo>
                  <a:pt x="3174" y="4289"/>
                  <a:pt x="3173" y="4288"/>
                  <a:pt x="2962" y="4311"/>
                </a:cubicBezTo>
                <a:cubicBezTo>
                  <a:pt x="2791" y="4330"/>
                  <a:pt x="2749" y="4308"/>
                  <a:pt x="2749" y="4200"/>
                </a:cubicBezTo>
                <a:cubicBezTo>
                  <a:pt x="2749" y="4170"/>
                  <a:pt x="2758" y="4143"/>
                  <a:pt x="2771" y="4118"/>
                </a:cubicBezTo>
                <a:cubicBezTo>
                  <a:pt x="2769" y="4117"/>
                  <a:pt x="2767" y="4116"/>
                  <a:pt x="2766" y="4115"/>
                </a:cubicBezTo>
                <a:cubicBezTo>
                  <a:pt x="2757" y="4101"/>
                  <a:pt x="2753" y="4083"/>
                  <a:pt x="2752" y="4063"/>
                </a:cubicBezTo>
                <a:cubicBezTo>
                  <a:pt x="2729" y="4001"/>
                  <a:pt x="2713" y="3910"/>
                  <a:pt x="2713" y="3798"/>
                </a:cubicBezTo>
                <a:cubicBezTo>
                  <a:pt x="2713" y="3639"/>
                  <a:pt x="2663" y="3341"/>
                  <a:pt x="2602" y="3136"/>
                </a:cubicBezTo>
                <a:cubicBezTo>
                  <a:pt x="2571" y="3030"/>
                  <a:pt x="2537" y="2908"/>
                  <a:pt x="2508" y="2795"/>
                </a:cubicBezTo>
                <a:cubicBezTo>
                  <a:pt x="2467" y="2766"/>
                  <a:pt x="2423" y="2703"/>
                  <a:pt x="2396" y="2624"/>
                </a:cubicBezTo>
                <a:cubicBezTo>
                  <a:pt x="2357" y="2511"/>
                  <a:pt x="2309" y="2373"/>
                  <a:pt x="2288" y="2317"/>
                </a:cubicBezTo>
                <a:cubicBezTo>
                  <a:pt x="2276" y="2284"/>
                  <a:pt x="2270" y="2236"/>
                  <a:pt x="2267" y="2189"/>
                </a:cubicBezTo>
                <a:cubicBezTo>
                  <a:pt x="2218" y="2135"/>
                  <a:pt x="2183" y="2012"/>
                  <a:pt x="2164" y="1821"/>
                </a:cubicBezTo>
                <a:cubicBezTo>
                  <a:pt x="2140" y="1774"/>
                  <a:pt x="2131" y="1722"/>
                  <a:pt x="2144" y="1687"/>
                </a:cubicBezTo>
                <a:cubicBezTo>
                  <a:pt x="2161" y="1639"/>
                  <a:pt x="2125" y="1565"/>
                  <a:pt x="2065" y="1523"/>
                </a:cubicBezTo>
                <a:cubicBezTo>
                  <a:pt x="1996" y="1476"/>
                  <a:pt x="1979" y="1414"/>
                  <a:pt x="2018" y="1356"/>
                </a:cubicBezTo>
                <a:cubicBezTo>
                  <a:pt x="2046" y="1313"/>
                  <a:pt x="2068" y="1211"/>
                  <a:pt x="2077" y="1112"/>
                </a:cubicBezTo>
                <a:cubicBezTo>
                  <a:pt x="2071" y="1089"/>
                  <a:pt x="2064" y="1064"/>
                  <a:pt x="2057" y="1051"/>
                </a:cubicBezTo>
                <a:cubicBezTo>
                  <a:pt x="2020" y="976"/>
                  <a:pt x="1969" y="831"/>
                  <a:pt x="1945" y="727"/>
                </a:cubicBezTo>
                <a:cubicBezTo>
                  <a:pt x="1917" y="608"/>
                  <a:pt x="1876" y="546"/>
                  <a:pt x="1833" y="534"/>
                </a:cubicBezTo>
                <a:cubicBezTo>
                  <a:pt x="1824" y="532"/>
                  <a:pt x="1815" y="531"/>
                  <a:pt x="1806" y="533"/>
                </a:cubicBezTo>
                <a:close/>
                <a:moveTo>
                  <a:pt x="18517" y="3343"/>
                </a:moveTo>
                <a:cubicBezTo>
                  <a:pt x="18265" y="3343"/>
                  <a:pt x="18262" y="3546"/>
                  <a:pt x="18512" y="3635"/>
                </a:cubicBezTo>
                <a:cubicBezTo>
                  <a:pt x="18573" y="3656"/>
                  <a:pt x="18631" y="3675"/>
                  <a:pt x="18641" y="3678"/>
                </a:cubicBezTo>
                <a:cubicBezTo>
                  <a:pt x="18651" y="3681"/>
                  <a:pt x="18660" y="3607"/>
                  <a:pt x="18660" y="3513"/>
                </a:cubicBezTo>
                <a:cubicBezTo>
                  <a:pt x="18660" y="3390"/>
                  <a:pt x="18620" y="3343"/>
                  <a:pt x="18517" y="3343"/>
                </a:cubicBezTo>
                <a:close/>
                <a:moveTo>
                  <a:pt x="18168" y="4814"/>
                </a:moveTo>
                <a:cubicBezTo>
                  <a:pt x="18156" y="4815"/>
                  <a:pt x="18144" y="4814"/>
                  <a:pt x="18131" y="4816"/>
                </a:cubicBezTo>
                <a:cubicBezTo>
                  <a:pt x="17641" y="4859"/>
                  <a:pt x="17350" y="4982"/>
                  <a:pt x="17097" y="5252"/>
                </a:cubicBezTo>
                <a:cubicBezTo>
                  <a:pt x="17178" y="5192"/>
                  <a:pt x="17275" y="5137"/>
                  <a:pt x="17377" y="5085"/>
                </a:cubicBezTo>
                <a:cubicBezTo>
                  <a:pt x="17430" y="5051"/>
                  <a:pt x="17482" y="5016"/>
                  <a:pt x="17520" y="4985"/>
                </a:cubicBezTo>
                <a:cubicBezTo>
                  <a:pt x="17604" y="4916"/>
                  <a:pt x="17795" y="4868"/>
                  <a:pt x="18068" y="4839"/>
                </a:cubicBezTo>
                <a:cubicBezTo>
                  <a:pt x="18101" y="4832"/>
                  <a:pt x="18135" y="4820"/>
                  <a:pt x="18168" y="4814"/>
                </a:cubicBezTo>
                <a:close/>
                <a:moveTo>
                  <a:pt x="21186" y="11101"/>
                </a:moveTo>
                <a:cubicBezTo>
                  <a:pt x="21167" y="11103"/>
                  <a:pt x="21153" y="11107"/>
                  <a:pt x="21142" y="11114"/>
                </a:cubicBezTo>
                <a:cubicBezTo>
                  <a:pt x="21129" y="11121"/>
                  <a:pt x="21120" y="11158"/>
                  <a:pt x="21113" y="11218"/>
                </a:cubicBezTo>
                <a:cubicBezTo>
                  <a:pt x="21165" y="11172"/>
                  <a:pt x="21228" y="11133"/>
                  <a:pt x="21290" y="11107"/>
                </a:cubicBezTo>
                <a:cubicBezTo>
                  <a:pt x="21252" y="11101"/>
                  <a:pt x="21214" y="11098"/>
                  <a:pt x="21186" y="11101"/>
                </a:cubicBezTo>
                <a:close/>
                <a:moveTo>
                  <a:pt x="20486" y="13412"/>
                </a:moveTo>
                <a:cubicBezTo>
                  <a:pt x="20456" y="13506"/>
                  <a:pt x="20414" y="13571"/>
                  <a:pt x="20348" y="13636"/>
                </a:cubicBezTo>
                <a:cubicBezTo>
                  <a:pt x="20262" y="13722"/>
                  <a:pt x="20128" y="13791"/>
                  <a:pt x="20036" y="13801"/>
                </a:cubicBezTo>
                <a:cubicBezTo>
                  <a:pt x="19989" y="13828"/>
                  <a:pt x="19941" y="13852"/>
                  <a:pt x="19892" y="13870"/>
                </a:cubicBezTo>
                <a:cubicBezTo>
                  <a:pt x="20221" y="13828"/>
                  <a:pt x="20410" y="13711"/>
                  <a:pt x="20486" y="13412"/>
                </a:cubicBezTo>
                <a:close/>
                <a:moveTo>
                  <a:pt x="4743" y="15947"/>
                </a:moveTo>
                <a:cubicBezTo>
                  <a:pt x="4717" y="15943"/>
                  <a:pt x="4698" y="15959"/>
                  <a:pt x="4697" y="15988"/>
                </a:cubicBezTo>
                <a:cubicBezTo>
                  <a:pt x="4697" y="16028"/>
                  <a:pt x="4731" y="16060"/>
                  <a:pt x="4772" y="16060"/>
                </a:cubicBezTo>
                <a:cubicBezTo>
                  <a:pt x="4812" y="16060"/>
                  <a:pt x="4845" y="16047"/>
                  <a:pt x="4845" y="16031"/>
                </a:cubicBezTo>
                <a:cubicBezTo>
                  <a:pt x="4845" y="16014"/>
                  <a:pt x="4812" y="15982"/>
                  <a:pt x="4772" y="15959"/>
                </a:cubicBezTo>
                <a:cubicBezTo>
                  <a:pt x="4762" y="15953"/>
                  <a:pt x="4752" y="15949"/>
                  <a:pt x="4743" y="15947"/>
                </a:cubicBezTo>
                <a:close/>
                <a:moveTo>
                  <a:pt x="5446" y="16549"/>
                </a:moveTo>
                <a:cubicBezTo>
                  <a:pt x="5424" y="16543"/>
                  <a:pt x="5435" y="16601"/>
                  <a:pt x="5479" y="16708"/>
                </a:cubicBezTo>
                <a:cubicBezTo>
                  <a:pt x="5504" y="16770"/>
                  <a:pt x="5540" y="16805"/>
                  <a:pt x="5559" y="16787"/>
                </a:cubicBezTo>
                <a:cubicBezTo>
                  <a:pt x="5578" y="16770"/>
                  <a:pt x="5558" y="16700"/>
                  <a:pt x="5515" y="16631"/>
                </a:cubicBezTo>
                <a:cubicBezTo>
                  <a:pt x="5483" y="16579"/>
                  <a:pt x="5458" y="16553"/>
                  <a:pt x="5446" y="16549"/>
                </a:cubicBezTo>
                <a:close/>
                <a:moveTo>
                  <a:pt x="68" y="20232"/>
                </a:moveTo>
                <a:cubicBezTo>
                  <a:pt x="56" y="20232"/>
                  <a:pt x="44" y="20236"/>
                  <a:pt x="33" y="20241"/>
                </a:cubicBezTo>
                <a:cubicBezTo>
                  <a:pt x="30" y="20243"/>
                  <a:pt x="26" y="20246"/>
                  <a:pt x="23" y="20249"/>
                </a:cubicBezTo>
                <a:cubicBezTo>
                  <a:pt x="13" y="20256"/>
                  <a:pt x="5" y="20263"/>
                  <a:pt x="0" y="20274"/>
                </a:cubicBezTo>
                <a:cubicBezTo>
                  <a:pt x="0" y="20291"/>
                  <a:pt x="1" y="20312"/>
                  <a:pt x="2" y="20329"/>
                </a:cubicBezTo>
                <a:cubicBezTo>
                  <a:pt x="7" y="20339"/>
                  <a:pt x="15" y="20347"/>
                  <a:pt x="24" y="20354"/>
                </a:cubicBezTo>
                <a:cubicBezTo>
                  <a:pt x="27" y="20356"/>
                  <a:pt x="29" y="20357"/>
                  <a:pt x="32" y="20358"/>
                </a:cubicBezTo>
                <a:cubicBezTo>
                  <a:pt x="43" y="20364"/>
                  <a:pt x="55" y="20370"/>
                  <a:pt x="68" y="20370"/>
                </a:cubicBezTo>
                <a:cubicBezTo>
                  <a:pt x="98" y="20370"/>
                  <a:pt x="124" y="20352"/>
                  <a:pt x="135" y="20327"/>
                </a:cubicBezTo>
                <a:cubicBezTo>
                  <a:pt x="135" y="20327"/>
                  <a:pt x="135" y="20326"/>
                  <a:pt x="135" y="20326"/>
                </a:cubicBezTo>
                <a:cubicBezTo>
                  <a:pt x="139" y="20318"/>
                  <a:pt x="141" y="20310"/>
                  <a:pt x="141" y="20301"/>
                </a:cubicBezTo>
                <a:cubicBezTo>
                  <a:pt x="141" y="20291"/>
                  <a:pt x="139" y="20282"/>
                  <a:pt x="135" y="20274"/>
                </a:cubicBezTo>
                <a:cubicBezTo>
                  <a:pt x="131" y="20266"/>
                  <a:pt x="127" y="20259"/>
                  <a:pt x="120" y="20253"/>
                </a:cubicBezTo>
                <a:cubicBezTo>
                  <a:pt x="107" y="20240"/>
                  <a:pt x="88" y="20232"/>
                  <a:pt x="68" y="20232"/>
                </a:cubicBezTo>
                <a:close/>
              </a:path>
            </a:pathLst>
          </a:custGeom>
          <a:ln w="25400">
            <a:solidFill>
              <a:srgbClr val="929292"/>
            </a:solidFill>
            <a:miter lim="400000"/>
          </a:ln>
          <a:effectLst>
            <a:outerShdw sx="100000" sy="100000" kx="0" ky="0" algn="b" rotWithShape="0" blurRad="254000" dist="127000" dir="5400000">
              <a:srgbClr val="000000">
                <a:alpha val="70000"/>
              </a:srgbClr>
            </a:outerShdw>
          </a:effectLst>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I risultati degli studi STEP e SURMOUNT hanno dimostrato che queste molecole forniscono una perdita di peso clinicamente significativa e sostenuta in intervalli molto più alti di quelli raggiunti con le farmacoterapie precedentemente disponibili"/>
          <p:cNvSpPr txBox="1"/>
          <p:nvPr/>
        </p:nvSpPr>
        <p:spPr>
          <a:xfrm>
            <a:off x="1620164" y="2995167"/>
            <a:ext cx="21143672" cy="34602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sz="5500"/>
            </a:pPr>
            <a:r>
              <a:t>I risultati degli studi </a:t>
            </a:r>
            <a:r>
              <a:rPr b="1">
                <a:solidFill>
                  <a:schemeClr val="accent1">
                    <a:lumOff val="-13575"/>
                  </a:schemeClr>
                </a:solidFill>
              </a:rPr>
              <a:t>STEP</a:t>
            </a:r>
            <a:r>
              <a:t> e </a:t>
            </a:r>
            <a:r>
              <a:rPr b="1">
                <a:solidFill>
                  <a:schemeClr val="accent5">
                    <a:hueOff val="-82419"/>
                    <a:satOff val="-9513"/>
                    <a:lumOff val="-16343"/>
                  </a:schemeClr>
                </a:solidFill>
              </a:rPr>
              <a:t>SURMOUNT</a:t>
            </a:r>
            <a:r>
              <a:t> hanno dimostrato che queste molecole forniscono una perdita di peso clinicamente significativa e sostenuta in intervalli molto più alti di quelli raggiunti con le farmacoterapie precedentemente disponibili</a:t>
            </a:r>
          </a:p>
        </p:txBody>
      </p:sp>
      <p:sp>
        <p:nvSpPr>
          <p:cNvPr id="247" name="NEJM 2021"/>
          <p:cNvSpPr txBox="1"/>
          <p:nvPr/>
        </p:nvSpPr>
        <p:spPr>
          <a:xfrm>
            <a:off x="20313791" y="8065681"/>
            <a:ext cx="1477417" cy="37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i="1" sz="1800"/>
            </a:lvl1pPr>
          </a:lstStyle>
          <a:p>
            <a:pPr/>
            <a:r>
              <a:t>NEJM 2021</a:t>
            </a:r>
          </a:p>
        </p:txBody>
      </p:sp>
      <p:sp>
        <p:nvSpPr>
          <p:cNvPr id="248" name="− 14.9% peso"/>
          <p:cNvSpPr txBox="1"/>
          <p:nvPr/>
        </p:nvSpPr>
        <p:spPr>
          <a:xfrm>
            <a:off x="10057589" y="7792859"/>
            <a:ext cx="4519042" cy="9202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500"/>
            </a:lvl1pPr>
          </a:lstStyle>
          <a:p>
            <a:pPr/>
            <a:r>
              <a:t>− 14.9% peso</a:t>
            </a:r>
          </a:p>
        </p:txBody>
      </p:sp>
      <p:sp>
        <p:nvSpPr>
          <p:cNvPr id="249" name="NEJM 2022"/>
          <p:cNvSpPr txBox="1"/>
          <p:nvPr/>
        </p:nvSpPr>
        <p:spPr>
          <a:xfrm>
            <a:off x="20313791" y="9751096"/>
            <a:ext cx="1477417" cy="37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i="1" sz="1800"/>
            </a:lvl1pPr>
          </a:lstStyle>
          <a:p>
            <a:pPr/>
            <a:r>
              <a:t>NEJM 2022</a:t>
            </a:r>
          </a:p>
        </p:txBody>
      </p:sp>
      <p:sp>
        <p:nvSpPr>
          <p:cNvPr id="250" name="− 20.9% peso"/>
          <p:cNvSpPr txBox="1"/>
          <p:nvPr/>
        </p:nvSpPr>
        <p:spPr>
          <a:xfrm>
            <a:off x="10057589" y="9478274"/>
            <a:ext cx="4519042" cy="9202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500"/>
            </a:lvl1pPr>
          </a:lstStyle>
          <a:p>
            <a:pPr/>
            <a:r>
              <a:t>− 20.9% peso</a:t>
            </a:r>
          </a:p>
        </p:txBody>
      </p:sp>
      <p:sp>
        <p:nvSpPr>
          <p:cNvPr id="251" name="2.4 mg"/>
          <p:cNvSpPr txBox="1"/>
          <p:nvPr/>
        </p:nvSpPr>
        <p:spPr>
          <a:xfrm>
            <a:off x="6089886" y="8132447"/>
            <a:ext cx="1372109" cy="572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200"/>
            </a:lvl1pPr>
          </a:lstStyle>
          <a:p>
            <a:pPr/>
            <a:r>
              <a:t>2.4 mg</a:t>
            </a:r>
          </a:p>
        </p:txBody>
      </p:sp>
      <p:sp>
        <p:nvSpPr>
          <p:cNvPr id="252" name="15 mg"/>
          <p:cNvSpPr txBox="1"/>
          <p:nvPr/>
        </p:nvSpPr>
        <p:spPr>
          <a:xfrm>
            <a:off x="5615951" y="9841559"/>
            <a:ext cx="1259129" cy="572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200"/>
            </a:lvl1pPr>
          </a:lstStyle>
          <a:p>
            <a:pPr/>
            <a:r>
              <a:t>15 mg</a:t>
            </a:r>
          </a:p>
        </p:txBody>
      </p:sp>
      <p:sp>
        <p:nvSpPr>
          <p:cNvPr id="253" name="Semaglutide"/>
          <p:cNvSpPr txBox="1"/>
          <p:nvPr/>
        </p:nvSpPr>
        <p:spPr>
          <a:xfrm>
            <a:off x="2169005" y="7817874"/>
            <a:ext cx="3857359" cy="870213"/>
          </a:xfrm>
          <a:prstGeom prst="rect">
            <a:avLst/>
          </a:prstGeom>
          <a:solidFill>
            <a:schemeClr val="accent6"/>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5100">
                <a:solidFill>
                  <a:srgbClr val="FFFFFF"/>
                </a:solidFill>
                <a:latin typeface="Helvetica Neue Medium"/>
                <a:ea typeface="Helvetica Neue Medium"/>
                <a:cs typeface="Helvetica Neue Medium"/>
                <a:sym typeface="Helvetica Neue Medium"/>
              </a:defRPr>
            </a:lvl1pPr>
          </a:lstStyle>
          <a:p>
            <a:pPr/>
            <a:r>
              <a:t>Semaglutide</a:t>
            </a:r>
          </a:p>
        </p:txBody>
      </p:sp>
      <p:sp>
        <p:nvSpPr>
          <p:cNvPr id="254" name="Tirzepatide"/>
          <p:cNvSpPr txBox="1"/>
          <p:nvPr/>
        </p:nvSpPr>
        <p:spPr>
          <a:xfrm>
            <a:off x="2159436" y="9503289"/>
            <a:ext cx="3449956" cy="870213"/>
          </a:xfrm>
          <a:prstGeom prst="rect">
            <a:avLst/>
          </a:prstGeom>
          <a:solidFill>
            <a:schemeClr val="accent6"/>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5100">
                <a:solidFill>
                  <a:srgbClr val="FFFFFF"/>
                </a:solidFill>
                <a:latin typeface="Helvetica Neue Medium"/>
                <a:ea typeface="Helvetica Neue Medium"/>
                <a:cs typeface="Helvetica Neue Medium"/>
                <a:sym typeface="Helvetica Neue Medium"/>
              </a:defRPr>
            </a:lvl1pPr>
          </a:lstStyle>
          <a:p>
            <a:pPr/>
            <a:r>
              <a:t>Tirzepatide</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CHIRURGIA REVISIONALE"/>
          <p:cNvSpPr txBox="1"/>
          <p:nvPr/>
        </p:nvSpPr>
        <p:spPr>
          <a:xfrm>
            <a:off x="6104096" y="6243164"/>
            <a:ext cx="12175808" cy="12296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7500"/>
            </a:lvl1pPr>
          </a:lstStyle>
          <a:p>
            <a:pPr/>
            <a:r>
              <a:t>CHIRURGIA REVISIONALE</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Fino ad ora……"/>
          <p:cNvSpPr txBox="1"/>
          <p:nvPr/>
        </p:nvSpPr>
        <p:spPr>
          <a:xfrm>
            <a:off x="2895009" y="6000144"/>
            <a:ext cx="18593982" cy="42984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5500"/>
            </a:pPr>
            <a:r>
              <a:t>Fino ad ora…</a:t>
            </a:r>
          </a:p>
          <a:p>
            <a:pPr algn="l">
              <a:defRPr sz="5500"/>
            </a:pPr>
            <a:r>
              <a:rPr b="1"/>
              <a:t>CB</a:t>
            </a:r>
            <a:r>
              <a:t> è il più efficace trattamento contro l’obesità e “Obesity-related comorbidities” e riduce “all-cause mortality” </a:t>
            </a:r>
          </a:p>
          <a:p>
            <a:pPr algn="l">
              <a:defRPr sz="5500"/>
            </a:pPr>
          </a:p>
          <a:p>
            <a:pPr algn="l">
              <a:defRPr sz="5500"/>
            </a:pPr>
            <a:r>
              <a:t>…procedura invasiva non può essere offerta su larga scala</a:t>
            </a:r>
          </a:p>
        </p:txBody>
      </p:sp>
      <p:sp>
        <p:nvSpPr>
          <p:cNvPr id="259" name="Syn NL et al. Association of metabolic–bariatric surgery with long-term survival in adults with and without dia- betes: a one-stage meta-analysis of matched cohort and prospec- tive controlled studies with 174 772 participants. The Lancet 2021"/>
          <p:cNvSpPr txBox="1"/>
          <p:nvPr/>
        </p:nvSpPr>
        <p:spPr>
          <a:xfrm>
            <a:off x="10967034" y="12667410"/>
            <a:ext cx="12904956" cy="65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i="1" sz="1800"/>
            </a:lvl1pPr>
          </a:lstStyle>
          <a:p>
            <a:pPr/>
            <a:r>
              <a:t>Syn NL et al. Association of metabolic–bariatric surgery with long-term survival in adults with and without dia- betes: a one-stage meta-analysis of matched cohort and prospec- tive controlled studies with 174 772 participants. The Lancet 2021</a:t>
            </a:r>
          </a:p>
        </p:txBody>
      </p:sp>
      <p:pic>
        <p:nvPicPr>
          <p:cNvPr id="260" name="Unknown.jpeg" descr="Unknown.jpeg"/>
          <p:cNvPicPr>
            <a:picLocks noChangeAspect="1"/>
          </p:cNvPicPr>
          <p:nvPr/>
        </p:nvPicPr>
        <p:blipFill>
          <a:blip r:embed="rId2">
            <a:extLst/>
          </a:blip>
          <a:stretch>
            <a:fillRect/>
          </a:stretch>
        </p:blipFill>
        <p:spPr>
          <a:xfrm>
            <a:off x="139662" y="1063579"/>
            <a:ext cx="3810001" cy="2133601"/>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  sicurezza + efficacia generale"/>
          <p:cNvSpPr txBox="1"/>
          <p:nvPr/>
        </p:nvSpPr>
        <p:spPr>
          <a:xfrm>
            <a:off x="4615434" y="3368175"/>
            <a:ext cx="15153133" cy="1304030"/>
          </a:xfrm>
          <a:prstGeom prst="rect">
            <a:avLst/>
          </a:prstGeom>
          <a:solidFill>
            <a:srgbClr val="60D937"/>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8000">
                <a:solidFill>
                  <a:srgbClr val="000000"/>
                </a:solidFill>
                <a:latin typeface="Helvetica Neue Medium"/>
                <a:ea typeface="Helvetica Neue Medium"/>
                <a:cs typeface="Helvetica Neue Medium"/>
                <a:sym typeface="Helvetica Neue Medium"/>
              </a:defRPr>
            </a:lvl1pPr>
          </a:lstStyle>
          <a:p>
            <a:pPr/>
            <a:r>
              <a:t>=  sicurezza + efficacia generale</a:t>
            </a:r>
          </a:p>
        </p:txBody>
      </p:sp>
      <p:sp>
        <p:nvSpPr>
          <p:cNvPr id="263" name="CHIRURGIA BARIATRICA"/>
          <p:cNvSpPr txBox="1"/>
          <p:nvPr/>
        </p:nvSpPr>
        <p:spPr>
          <a:xfrm>
            <a:off x="6104096" y="721811"/>
            <a:ext cx="11574781" cy="12296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7500"/>
            </a:lvl1pPr>
          </a:lstStyle>
          <a:p>
            <a:pPr/>
            <a:r>
              <a:t>CHIRURGIA BARIATRICA</a:t>
            </a:r>
          </a:p>
        </p:txBody>
      </p:sp>
      <p:sp>
        <p:nvSpPr>
          <p:cNvPr id="264" name="Morbilità (emorragie, fistole) 3-4%…"/>
          <p:cNvSpPr txBox="1"/>
          <p:nvPr/>
        </p:nvSpPr>
        <p:spPr>
          <a:xfrm>
            <a:off x="6895762" y="8399299"/>
            <a:ext cx="7262420" cy="12060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700"/>
            </a:pPr>
            <a:r>
              <a:t>Morbilità (emorragie, fistole) 3-4%</a:t>
            </a:r>
          </a:p>
          <a:p>
            <a:pPr algn="l">
              <a:defRPr sz="3700"/>
            </a:pPr>
            <a:r>
              <a:t>Mortalità                               0,2% </a:t>
            </a:r>
          </a:p>
        </p:txBody>
      </p:sp>
      <p:pic>
        <p:nvPicPr>
          <p:cNvPr id="265" name="gettyimages-494851754-612x612.jpg" descr="gettyimages-494851754-612x612.jpg"/>
          <p:cNvPicPr>
            <a:picLocks noChangeAspect="0"/>
          </p:cNvPicPr>
          <p:nvPr/>
        </p:nvPicPr>
        <p:blipFill>
          <a:blip r:embed="rId2">
            <a:extLst/>
          </a:blip>
          <a:stretch>
            <a:fillRect/>
          </a:stretch>
        </p:blipFill>
        <p:spPr>
          <a:xfrm>
            <a:off x="18625745" y="7876394"/>
            <a:ext cx="5097490" cy="5585587"/>
          </a:xfrm>
          <a:prstGeom prst="rect">
            <a:avLst/>
          </a:prstGeom>
          <a:effectLst>
            <a:outerShdw sx="100000" sy="100000" kx="0" ky="0" algn="b" rotWithShape="0" blurRad="50800" dist="25400" dir="3600000">
              <a:srgbClr val="000000">
                <a:alpha val="70000"/>
              </a:srgbClr>
            </a:outerShdw>
          </a:effectLst>
        </p:spPr>
      </p:pic>
      <p:pic>
        <p:nvPicPr>
          <p:cNvPr id="266" name="c1c5a22b-d121-4ae8-998e-e4e02cd5ed27.png" descr="c1c5a22b-d121-4ae8-998e-e4e02cd5ed27.png"/>
          <p:cNvPicPr>
            <a:picLocks noChangeAspect="0"/>
          </p:cNvPicPr>
          <p:nvPr/>
        </p:nvPicPr>
        <p:blipFill>
          <a:blip r:embed="rId3">
            <a:extLst/>
          </a:blip>
          <a:stretch>
            <a:fillRect/>
          </a:stretch>
        </p:blipFill>
        <p:spPr>
          <a:xfrm>
            <a:off x="273984" y="6774650"/>
            <a:ext cx="4616974" cy="6874661"/>
          </a:xfrm>
          <a:prstGeom prst="rect">
            <a:avLst/>
          </a:prstGeom>
          <a:effectLst>
            <a:outerShdw sx="100000" sy="100000" kx="0" ky="0" algn="b" rotWithShape="0" blurRad="50800" dist="25400" dir="3600000">
              <a:srgbClr val="000000">
                <a:alpha val="70000"/>
              </a:srgbClr>
            </a:outerShdw>
          </a:effectLst>
        </p:spPr>
      </p:pic>
      <p:sp>
        <p:nvSpPr>
          <p:cNvPr id="267" name="Remissione DMII                70%…"/>
          <p:cNvSpPr txBox="1"/>
          <p:nvPr/>
        </p:nvSpPr>
        <p:spPr>
          <a:xfrm>
            <a:off x="7008410" y="10317538"/>
            <a:ext cx="6747879" cy="12060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700"/>
            </a:pPr>
            <a:r>
              <a:t>Remissione DMII                70%</a:t>
            </a:r>
          </a:p>
          <a:p>
            <a:pPr algn="l">
              <a:defRPr sz="3700"/>
            </a:pPr>
            <a:r>
              <a:t>Risoluzione OSAS              90%</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  sicurezza + efficacia generale"/>
          <p:cNvSpPr txBox="1"/>
          <p:nvPr/>
        </p:nvSpPr>
        <p:spPr>
          <a:xfrm>
            <a:off x="4615434" y="3368175"/>
            <a:ext cx="15153133" cy="1304030"/>
          </a:xfrm>
          <a:prstGeom prst="rect">
            <a:avLst/>
          </a:prstGeom>
          <a:solidFill>
            <a:srgbClr val="60D937"/>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8000">
                <a:solidFill>
                  <a:srgbClr val="000000"/>
                </a:solidFill>
                <a:latin typeface="Helvetica Neue Medium"/>
                <a:ea typeface="Helvetica Neue Medium"/>
                <a:cs typeface="Helvetica Neue Medium"/>
                <a:sym typeface="Helvetica Neue Medium"/>
              </a:defRPr>
            </a:lvl1pPr>
          </a:lstStyle>
          <a:p>
            <a:pPr/>
            <a:r>
              <a:t>=  sicurezza + efficacia generale</a:t>
            </a:r>
          </a:p>
        </p:txBody>
      </p:sp>
      <p:sp>
        <p:nvSpPr>
          <p:cNvPr id="270" name="CHIRURGIA BARIATRICA"/>
          <p:cNvSpPr txBox="1"/>
          <p:nvPr/>
        </p:nvSpPr>
        <p:spPr>
          <a:xfrm>
            <a:off x="6104096" y="721811"/>
            <a:ext cx="11574781" cy="12296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7500"/>
            </a:lvl1pPr>
          </a:lstStyle>
          <a:p>
            <a:pPr/>
            <a:r>
              <a:t>CHIRURGIA BARIATRICA</a:t>
            </a:r>
          </a:p>
        </p:txBody>
      </p:sp>
      <p:pic>
        <p:nvPicPr>
          <p:cNvPr id="271" name="gettyimages-494851754-612x612.jpg" descr="gettyimages-494851754-612x612.jpg"/>
          <p:cNvPicPr>
            <a:picLocks noChangeAspect="0"/>
          </p:cNvPicPr>
          <p:nvPr/>
        </p:nvPicPr>
        <p:blipFill>
          <a:blip r:embed="rId2">
            <a:extLst/>
          </a:blip>
          <a:stretch>
            <a:fillRect/>
          </a:stretch>
        </p:blipFill>
        <p:spPr>
          <a:xfrm>
            <a:off x="18625745" y="7876394"/>
            <a:ext cx="5097490" cy="5585587"/>
          </a:xfrm>
          <a:prstGeom prst="rect">
            <a:avLst/>
          </a:prstGeom>
          <a:effectLst>
            <a:outerShdw sx="100000" sy="100000" kx="0" ky="0" algn="b" rotWithShape="0" blurRad="50800" dist="25400" dir="3600000">
              <a:srgbClr val="000000">
                <a:alpha val="70000"/>
              </a:srgbClr>
            </a:outerShdw>
          </a:effectLst>
        </p:spPr>
      </p:pic>
      <p:pic>
        <p:nvPicPr>
          <p:cNvPr id="272" name="c1c5a22b-d121-4ae8-998e-e4e02cd5ed27.png" descr="c1c5a22b-d121-4ae8-998e-e4e02cd5ed27.png"/>
          <p:cNvPicPr>
            <a:picLocks noChangeAspect="0"/>
          </p:cNvPicPr>
          <p:nvPr/>
        </p:nvPicPr>
        <p:blipFill>
          <a:blip r:embed="rId3">
            <a:extLst/>
          </a:blip>
          <a:stretch>
            <a:fillRect/>
          </a:stretch>
        </p:blipFill>
        <p:spPr>
          <a:xfrm>
            <a:off x="273984" y="6774650"/>
            <a:ext cx="4616974" cy="6874661"/>
          </a:xfrm>
          <a:prstGeom prst="rect">
            <a:avLst/>
          </a:prstGeom>
          <a:effectLst>
            <a:outerShdw sx="100000" sy="100000" kx="0" ky="0" algn="b" rotWithShape="0" blurRad="50800" dist="25400" dir="3600000">
              <a:srgbClr val="000000">
                <a:alpha val="70000"/>
              </a:srgbClr>
            </a:outerShdw>
          </a:effectLst>
        </p:spPr>
      </p:pic>
      <p:pic>
        <p:nvPicPr>
          <p:cNvPr id="273" name="One-more-thing-Steve-Jobs@3x.jpg" descr="One-more-thing-Steve-Jobs@3x.jpg"/>
          <p:cNvPicPr>
            <a:picLocks noChangeAspect="0"/>
          </p:cNvPicPr>
          <p:nvPr/>
        </p:nvPicPr>
        <p:blipFill>
          <a:blip r:embed="rId4">
            <a:extLst/>
          </a:blip>
          <a:stretch>
            <a:fillRect/>
          </a:stretch>
        </p:blipFill>
        <p:spPr>
          <a:xfrm>
            <a:off x="6357584" y="5549139"/>
            <a:ext cx="11668832" cy="8570738"/>
          </a:xfrm>
          <a:prstGeom prst="rect">
            <a:avLst/>
          </a:prstGeom>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Elevata variabilità tra i pz in risposta all'intervento chirurgico…"/>
          <p:cNvSpPr txBox="1"/>
          <p:nvPr/>
        </p:nvSpPr>
        <p:spPr>
          <a:xfrm>
            <a:off x="2805034" y="6659798"/>
            <a:ext cx="21648177" cy="29791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120000"/>
              </a:lnSpc>
              <a:defRPr sz="5500"/>
            </a:pPr>
            <a:r>
              <a:t>Elevata variabilità tra i pz in risposta all'intervento chirurgico</a:t>
            </a:r>
          </a:p>
          <a:p>
            <a:pPr lvl="1" algn="l">
              <a:lnSpc>
                <a:spcPct val="120000"/>
              </a:lnSpc>
              <a:defRPr sz="5500"/>
            </a:pPr>
            <a:r>
              <a:rPr b="1"/>
              <a:t>IWL </a:t>
            </a:r>
            <a:r>
              <a:t>(perdita di peso insufficiente)</a:t>
            </a:r>
          </a:p>
          <a:p>
            <a:pPr lvl="1" algn="l">
              <a:lnSpc>
                <a:spcPct val="120000"/>
              </a:lnSpc>
              <a:defRPr sz="5500"/>
            </a:pPr>
            <a:r>
              <a:rPr b="1"/>
              <a:t>WR</a:t>
            </a:r>
            <a:r>
              <a:t> (recupero di peso post-CB)</a:t>
            </a:r>
          </a:p>
        </p:txBody>
      </p:sp>
      <p:sp>
        <p:nvSpPr>
          <p:cNvPr id="276" name="Heymsfield S, Aronne LJ, Eneli I, et al. Clinical perspectives on obesity treatment: challenges, gaps, and promising opportunities. NAM Perspect. 2018"/>
          <p:cNvSpPr txBox="1"/>
          <p:nvPr/>
        </p:nvSpPr>
        <p:spPr>
          <a:xfrm>
            <a:off x="8077728" y="11970238"/>
            <a:ext cx="15424786" cy="37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i="1" sz="1800"/>
            </a:lvl1pPr>
          </a:lstStyle>
          <a:p>
            <a:pPr/>
            <a:r>
              <a:t>Heymsfield S, Aronne LJ, Eneli I, et al. Clinical perspectives on obesity treatment: challenges, gaps, and promising opportunities. NAM Perspect. 2018 </a:t>
            </a:r>
          </a:p>
        </p:txBody>
      </p:sp>
      <p:sp>
        <p:nvSpPr>
          <p:cNvPr id="277" name="CHIRURGIA BARIATRICA"/>
          <p:cNvSpPr txBox="1"/>
          <p:nvPr/>
        </p:nvSpPr>
        <p:spPr>
          <a:xfrm>
            <a:off x="6104096" y="721811"/>
            <a:ext cx="11574781" cy="12296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7500"/>
            </a:lvl1pPr>
          </a:lstStyle>
          <a:p>
            <a:pPr/>
            <a:r>
              <a:t>CHIRURGIA BARIATRICA</a:t>
            </a:r>
          </a:p>
        </p:txBody>
      </p:sp>
      <p:sp>
        <p:nvSpPr>
          <p:cNvPr id="278" name="Ma…"/>
          <p:cNvSpPr txBox="1"/>
          <p:nvPr/>
        </p:nvSpPr>
        <p:spPr>
          <a:xfrm>
            <a:off x="2818909" y="2831045"/>
            <a:ext cx="3967583" cy="197449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600">
                <a:solidFill>
                  <a:schemeClr val="accent5">
                    <a:hueOff val="-82419"/>
                    <a:satOff val="-9513"/>
                    <a:lumOff val="-16343"/>
                  </a:schemeClr>
                </a:solidFill>
              </a:defRPr>
            </a:lvl1pPr>
          </a:lstStyle>
          <a:p>
            <a:pPr/>
            <a:r>
              <a:t>Ma…</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Sesso ♂ è associato a una perdita di peso sub-ottimale o peggiore dopo RYGB…"/>
          <p:cNvSpPr txBox="1"/>
          <p:nvPr/>
        </p:nvSpPr>
        <p:spPr>
          <a:xfrm>
            <a:off x="1538588" y="3825013"/>
            <a:ext cx="21648177" cy="511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5500"/>
            </a:pPr>
            <a:r>
              <a:t>Sesso </a:t>
            </a:r>
            <a:r>
              <a:rPr b="1" sz="9300"/>
              <a:t>♂</a:t>
            </a:r>
            <a:r>
              <a:t> è associato a una perdita di peso sub-ottimale o peggiore dopo RYGB</a:t>
            </a:r>
          </a:p>
          <a:p>
            <a:pPr algn="l">
              <a:defRPr sz="5500"/>
            </a:pPr>
          </a:p>
          <a:p>
            <a:pPr algn="l">
              <a:defRPr sz="5500"/>
            </a:pPr>
            <a:r>
              <a:t>% Chirurgia di Revisione per fallimento della procedura è quasi il doppio dopo SG rispetto RYGB</a:t>
            </a:r>
          </a:p>
        </p:txBody>
      </p:sp>
      <p:sp>
        <p:nvSpPr>
          <p:cNvPr id="281" name="El Ansari W, Elhag W. Weight regain and insufficient weight loss after bariatric surgery: definitions, prevalence, mechanisms, predictors, prevention and management strategies, and knowledge gaps-a scoping review. Obes Surg. 2021  Altieri MS, Yang J, Nie"/>
          <p:cNvSpPr txBox="1"/>
          <p:nvPr/>
        </p:nvSpPr>
        <p:spPr>
          <a:xfrm>
            <a:off x="804566" y="12170836"/>
            <a:ext cx="23732339" cy="654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i="1" sz="1800"/>
            </a:pPr>
            <a:r>
              <a:t>El Ansari W, Elhag W. Weight regain and insufficient weight loss after bariatric surgery: definitions, prevalence, mechanisms, predictors, prevention and management strategies, and knowledge gaps-a scoping review. Obes Surg. 2021 </a:t>
            </a:r>
            <a:br/>
            <a:r>
              <a:t>Altieri MS, Yang J, Nie L, Blackstone R, Spaniolas K, Pryor A. Rate of revisions or conversion after bariatric surgery over 10 years in the state of New York. Surg Obes Relat Dis. 2018 </a:t>
            </a:r>
          </a:p>
        </p:txBody>
      </p:sp>
      <p:sp>
        <p:nvSpPr>
          <p:cNvPr id="282" name="CHIRURGIA BARIATRICA"/>
          <p:cNvSpPr txBox="1"/>
          <p:nvPr/>
        </p:nvSpPr>
        <p:spPr>
          <a:xfrm>
            <a:off x="6104096" y="721811"/>
            <a:ext cx="11574781" cy="12296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7500"/>
            </a:lvl1pPr>
          </a:lstStyle>
          <a:p>
            <a:pPr/>
            <a:r>
              <a:t>CHIRURGIA BARIATRICA</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In Europa:…"/>
          <p:cNvSpPr txBox="1"/>
          <p:nvPr/>
        </p:nvSpPr>
        <p:spPr>
          <a:xfrm>
            <a:off x="1228085" y="3600770"/>
            <a:ext cx="17905096" cy="25966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5500"/>
            </a:pPr>
            <a:r>
              <a:t>In Europa:</a:t>
            </a:r>
          </a:p>
          <a:p>
            <a:pPr algn="l">
              <a:defRPr sz="5500"/>
            </a:pPr>
          </a:p>
          <a:p>
            <a:pPr algn="l">
              <a:defRPr sz="5500"/>
            </a:pPr>
            <a:r>
              <a:t>59% adulti e 1/3 dei bambini sono in sovrappeso o obesi</a:t>
            </a:r>
          </a:p>
        </p:txBody>
      </p:sp>
      <p:sp>
        <p:nvSpPr>
          <p:cNvPr id="158" name="WHO European Regional Obesity Report 2022."/>
          <p:cNvSpPr txBox="1"/>
          <p:nvPr/>
        </p:nvSpPr>
        <p:spPr>
          <a:xfrm>
            <a:off x="18642245" y="6832526"/>
            <a:ext cx="4886097" cy="374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i="1" sz="1800"/>
            </a:lvl1pPr>
          </a:lstStyle>
          <a:p>
            <a:pPr/>
            <a:r>
              <a:t>WHO European Regional Obesity Report 2022.</a:t>
            </a:r>
          </a:p>
        </p:txBody>
      </p:sp>
      <p:sp>
        <p:nvSpPr>
          <p:cNvPr id="159" name="2050:…"/>
          <p:cNvSpPr txBox="1"/>
          <p:nvPr/>
        </p:nvSpPr>
        <p:spPr>
          <a:xfrm>
            <a:off x="6583220" y="8709461"/>
            <a:ext cx="14183488" cy="17584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5500"/>
            </a:pPr>
            <a:r>
              <a:t>2050:</a:t>
            </a:r>
          </a:p>
          <a:p>
            <a:pPr algn="l">
              <a:defRPr sz="5500"/>
            </a:pPr>
            <a:r>
              <a:t>Sovrappeso + Obesità 3.8 miliardi di persone</a:t>
            </a:r>
          </a:p>
        </p:txBody>
      </p:sp>
      <p:sp>
        <p:nvSpPr>
          <p:cNvPr id="160" name="GBD 2021 Adult BMI Collaborators. Lancet 2025"/>
          <p:cNvSpPr txBox="1"/>
          <p:nvPr/>
        </p:nvSpPr>
        <p:spPr>
          <a:xfrm>
            <a:off x="18514914" y="11970238"/>
            <a:ext cx="5140758" cy="37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i="1" sz="1800"/>
            </a:lvl1pPr>
          </a:lstStyle>
          <a:p>
            <a:pPr/>
            <a:r>
              <a:t>GBD 2021 Adult BMI Collaborators. Lancet 2025 </a:t>
            </a:r>
          </a:p>
        </p:txBody>
      </p:sp>
      <p:sp>
        <p:nvSpPr>
          <p:cNvPr id="161" name="EPIDEMIOLOGIA"/>
          <p:cNvSpPr txBox="1"/>
          <p:nvPr/>
        </p:nvSpPr>
        <p:spPr>
          <a:xfrm>
            <a:off x="8282463" y="944557"/>
            <a:ext cx="7819074" cy="12296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7500"/>
            </a:lvl1pPr>
          </a:lstStyle>
          <a:p>
            <a:pPr/>
            <a:r>
              <a:t>EPIDEMIOLOGIA</a:t>
            </a:r>
          </a:p>
        </p:txBody>
      </p:sp>
      <p:pic>
        <p:nvPicPr>
          <p:cNvPr id="162" name="d364f4a0-3174-4dbd-b03b-2ebfb5373df6.png" descr="d364f4a0-3174-4dbd-b03b-2ebfb5373df6.png"/>
          <p:cNvPicPr>
            <a:picLocks noChangeAspect="1"/>
          </p:cNvPicPr>
          <p:nvPr/>
        </p:nvPicPr>
        <p:blipFill>
          <a:blip r:embed="rId2">
            <a:extLst/>
          </a:blip>
          <a:srcRect l="4983" t="1538" r="5064" b="4121"/>
          <a:stretch>
            <a:fillRect/>
          </a:stretch>
        </p:blipFill>
        <p:spPr>
          <a:xfrm>
            <a:off x="19387421" y="116902"/>
            <a:ext cx="4730394" cy="4961162"/>
          </a:xfrm>
          <a:custGeom>
            <a:avLst/>
            <a:gdLst/>
            <a:ahLst/>
            <a:cxnLst>
              <a:cxn ang="0">
                <a:pos x="wd2" y="hd2"/>
              </a:cxn>
              <a:cxn ang="5400000">
                <a:pos x="wd2" y="hd2"/>
              </a:cxn>
              <a:cxn ang="10800000">
                <a:pos x="wd2" y="hd2"/>
              </a:cxn>
              <a:cxn ang="16200000">
                <a:pos x="wd2" y="hd2"/>
              </a:cxn>
            </a:cxnLst>
            <a:rect l="0" t="0" r="r" b="b"/>
            <a:pathLst>
              <a:path w="21526" h="21554" fill="norm" stroke="1" extrusionOk="0">
                <a:moveTo>
                  <a:pt x="11543" y="0"/>
                </a:moveTo>
                <a:cubicBezTo>
                  <a:pt x="11475" y="0"/>
                  <a:pt x="11443" y="92"/>
                  <a:pt x="11472" y="205"/>
                </a:cubicBezTo>
                <a:cubicBezTo>
                  <a:pt x="11501" y="318"/>
                  <a:pt x="11466" y="933"/>
                  <a:pt x="11395" y="1572"/>
                </a:cubicBezTo>
                <a:cubicBezTo>
                  <a:pt x="11256" y="2809"/>
                  <a:pt x="11057" y="3119"/>
                  <a:pt x="10820" y="2471"/>
                </a:cubicBezTo>
                <a:cubicBezTo>
                  <a:pt x="10747" y="2272"/>
                  <a:pt x="10623" y="2101"/>
                  <a:pt x="10546" y="2091"/>
                </a:cubicBezTo>
                <a:cubicBezTo>
                  <a:pt x="10468" y="2082"/>
                  <a:pt x="10343" y="2068"/>
                  <a:pt x="10268" y="2060"/>
                </a:cubicBezTo>
                <a:cubicBezTo>
                  <a:pt x="10192" y="2053"/>
                  <a:pt x="10033" y="1968"/>
                  <a:pt x="9912" y="1872"/>
                </a:cubicBezTo>
                <a:cubicBezTo>
                  <a:pt x="9767" y="1758"/>
                  <a:pt x="9418" y="1698"/>
                  <a:pt x="8888" y="1698"/>
                </a:cubicBezTo>
                <a:cubicBezTo>
                  <a:pt x="8218" y="1698"/>
                  <a:pt x="8038" y="1742"/>
                  <a:pt x="7808" y="1962"/>
                </a:cubicBezTo>
                <a:cubicBezTo>
                  <a:pt x="7479" y="2276"/>
                  <a:pt x="7309" y="2292"/>
                  <a:pt x="7011" y="2035"/>
                </a:cubicBezTo>
                <a:cubicBezTo>
                  <a:pt x="6830" y="1878"/>
                  <a:pt x="6755" y="1869"/>
                  <a:pt x="6603" y="1990"/>
                </a:cubicBezTo>
                <a:cubicBezTo>
                  <a:pt x="6386" y="2162"/>
                  <a:pt x="6359" y="2477"/>
                  <a:pt x="6547" y="2657"/>
                </a:cubicBezTo>
                <a:cubicBezTo>
                  <a:pt x="6641" y="2746"/>
                  <a:pt x="6583" y="2854"/>
                  <a:pt x="6347" y="3031"/>
                </a:cubicBezTo>
                <a:cubicBezTo>
                  <a:pt x="5936" y="3340"/>
                  <a:pt x="5798" y="3344"/>
                  <a:pt x="5718" y="3054"/>
                </a:cubicBezTo>
                <a:cubicBezTo>
                  <a:pt x="5639" y="2766"/>
                  <a:pt x="5386" y="2855"/>
                  <a:pt x="5205" y="3235"/>
                </a:cubicBezTo>
                <a:cubicBezTo>
                  <a:pt x="5110" y="3434"/>
                  <a:pt x="5105" y="3597"/>
                  <a:pt x="5187" y="3745"/>
                </a:cubicBezTo>
                <a:cubicBezTo>
                  <a:pt x="5326" y="3992"/>
                  <a:pt x="5049" y="4628"/>
                  <a:pt x="4803" y="4628"/>
                </a:cubicBezTo>
                <a:cubicBezTo>
                  <a:pt x="4541" y="4628"/>
                  <a:pt x="4557" y="4894"/>
                  <a:pt x="4833" y="5140"/>
                </a:cubicBezTo>
                <a:cubicBezTo>
                  <a:pt x="5058" y="5340"/>
                  <a:pt x="5078" y="5412"/>
                  <a:pt x="4949" y="5561"/>
                </a:cubicBezTo>
                <a:cubicBezTo>
                  <a:pt x="4822" y="5707"/>
                  <a:pt x="4828" y="5791"/>
                  <a:pt x="4987" y="6023"/>
                </a:cubicBezTo>
                <a:lnTo>
                  <a:pt x="5182" y="6307"/>
                </a:lnTo>
                <a:lnTo>
                  <a:pt x="4013" y="6924"/>
                </a:lnTo>
                <a:cubicBezTo>
                  <a:pt x="3066" y="7426"/>
                  <a:pt x="2693" y="7708"/>
                  <a:pt x="2032" y="8428"/>
                </a:cubicBezTo>
                <a:cubicBezTo>
                  <a:pt x="1542" y="8963"/>
                  <a:pt x="1080" y="9617"/>
                  <a:pt x="869" y="10076"/>
                </a:cubicBezTo>
                <a:cubicBezTo>
                  <a:pt x="677" y="10495"/>
                  <a:pt x="466" y="10928"/>
                  <a:pt x="401" y="11038"/>
                </a:cubicBezTo>
                <a:cubicBezTo>
                  <a:pt x="262" y="11277"/>
                  <a:pt x="374" y="13084"/>
                  <a:pt x="548" y="13395"/>
                </a:cubicBezTo>
                <a:cubicBezTo>
                  <a:pt x="632" y="13547"/>
                  <a:pt x="608" y="13753"/>
                  <a:pt x="463" y="14099"/>
                </a:cubicBezTo>
                <a:cubicBezTo>
                  <a:pt x="116" y="14924"/>
                  <a:pt x="88" y="16112"/>
                  <a:pt x="394" y="16930"/>
                </a:cubicBezTo>
                <a:lnTo>
                  <a:pt x="658" y="17633"/>
                </a:lnTo>
                <a:lnTo>
                  <a:pt x="279" y="17940"/>
                </a:lnTo>
                <a:cubicBezTo>
                  <a:pt x="-31" y="18191"/>
                  <a:pt x="-66" y="18261"/>
                  <a:pt x="94" y="18320"/>
                </a:cubicBezTo>
                <a:cubicBezTo>
                  <a:pt x="250" y="18377"/>
                  <a:pt x="264" y="18439"/>
                  <a:pt x="159" y="18627"/>
                </a:cubicBezTo>
                <a:cubicBezTo>
                  <a:pt x="7" y="18899"/>
                  <a:pt x="185" y="19332"/>
                  <a:pt x="450" y="19332"/>
                </a:cubicBezTo>
                <a:cubicBezTo>
                  <a:pt x="689" y="19332"/>
                  <a:pt x="1396" y="19689"/>
                  <a:pt x="1337" y="19780"/>
                </a:cubicBezTo>
                <a:cubicBezTo>
                  <a:pt x="1309" y="19823"/>
                  <a:pt x="1534" y="19875"/>
                  <a:pt x="1839" y="19894"/>
                </a:cubicBezTo>
                <a:cubicBezTo>
                  <a:pt x="2143" y="19913"/>
                  <a:pt x="2531" y="20015"/>
                  <a:pt x="2699" y="20120"/>
                </a:cubicBezTo>
                <a:cubicBezTo>
                  <a:pt x="2866" y="20225"/>
                  <a:pt x="3149" y="20326"/>
                  <a:pt x="3327" y="20344"/>
                </a:cubicBezTo>
                <a:cubicBezTo>
                  <a:pt x="3506" y="20362"/>
                  <a:pt x="3764" y="20424"/>
                  <a:pt x="3900" y="20484"/>
                </a:cubicBezTo>
                <a:cubicBezTo>
                  <a:pt x="4336" y="20674"/>
                  <a:pt x="5345" y="20848"/>
                  <a:pt x="6479" y="20927"/>
                </a:cubicBezTo>
                <a:cubicBezTo>
                  <a:pt x="7086" y="20969"/>
                  <a:pt x="7637" y="21043"/>
                  <a:pt x="7705" y="21091"/>
                </a:cubicBezTo>
                <a:cubicBezTo>
                  <a:pt x="7772" y="21138"/>
                  <a:pt x="7994" y="21205"/>
                  <a:pt x="8196" y="21239"/>
                </a:cubicBezTo>
                <a:cubicBezTo>
                  <a:pt x="8777" y="21336"/>
                  <a:pt x="9144" y="21428"/>
                  <a:pt x="9215" y="21496"/>
                </a:cubicBezTo>
                <a:cubicBezTo>
                  <a:pt x="9324" y="21600"/>
                  <a:pt x="9480" y="21566"/>
                  <a:pt x="9791" y="21372"/>
                </a:cubicBezTo>
                <a:cubicBezTo>
                  <a:pt x="9954" y="21269"/>
                  <a:pt x="10146" y="21221"/>
                  <a:pt x="10217" y="21263"/>
                </a:cubicBezTo>
                <a:cubicBezTo>
                  <a:pt x="10288" y="21305"/>
                  <a:pt x="10597" y="21178"/>
                  <a:pt x="10903" y="20980"/>
                </a:cubicBezTo>
                <a:cubicBezTo>
                  <a:pt x="11210" y="20783"/>
                  <a:pt x="11529" y="20620"/>
                  <a:pt x="11613" y="20620"/>
                </a:cubicBezTo>
                <a:cubicBezTo>
                  <a:pt x="11697" y="20620"/>
                  <a:pt x="11820" y="20573"/>
                  <a:pt x="11884" y="20515"/>
                </a:cubicBezTo>
                <a:cubicBezTo>
                  <a:pt x="11948" y="20456"/>
                  <a:pt x="12213" y="20381"/>
                  <a:pt x="12473" y="20349"/>
                </a:cubicBezTo>
                <a:cubicBezTo>
                  <a:pt x="12733" y="20317"/>
                  <a:pt x="13007" y="20234"/>
                  <a:pt x="13081" y="20163"/>
                </a:cubicBezTo>
                <a:cubicBezTo>
                  <a:pt x="13155" y="20092"/>
                  <a:pt x="13611" y="20035"/>
                  <a:pt x="14094" y="20035"/>
                </a:cubicBezTo>
                <a:cubicBezTo>
                  <a:pt x="15207" y="20035"/>
                  <a:pt x="16125" y="19917"/>
                  <a:pt x="16040" y="19785"/>
                </a:cubicBezTo>
                <a:cubicBezTo>
                  <a:pt x="15808" y="19427"/>
                  <a:pt x="17980" y="19432"/>
                  <a:pt x="19745" y="19794"/>
                </a:cubicBezTo>
                <a:cubicBezTo>
                  <a:pt x="20291" y="19906"/>
                  <a:pt x="20449" y="19892"/>
                  <a:pt x="20943" y="19690"/>
                </a:cubicBezTo>
                <a:cubicBezTo>
                  <a:pt x="21326" y="19534"/>
                  <a:pt x="21534" y="19326"/>
                  <a:pt x="21526" y="19159"/>
                </a:cubicBezTo>
                <a:cubicBezTo>
                  <a:pt x="21521" y="19060"/>
                  <a:pt x="21440" y="18974"/>
                  <a:pt x="21272" y="18923"/>
                </a:cubicBezTo>
                <a:cubicBezTo>
                  <a:pt x="21139" y="18883"/>
                  <a:pt x="20855" y="18639"/>
                  <a:pt x="20641" y="18382"/>
                </a:cubicBezTo>
                <a:lnTo>
                  <a:pt x="20253" y="17915"/>
                </a:lnTo>
                <a:lnTo>
                  <a:pt x="20668" y="17070"/>
                </a:lnTo>
                <a:cubicBezTo>
                  <a:pt x="21062" y="16267"/>
                  <a:pt x="21081" y="16170"/>
                  <a:pt x="21053" y="15056"/>
                </a:cubicBezTo>
                <a:cubicBezTo>
                  <a:pt x="21028" y="14067"/>
                  <a:pt x="20975" y="13795"/>
                  <a:pt x="20715" y="13316"/>
                </a:cubicBezTo>
                <a:cubicBezTo>
                  <a:pt x="20546" y="13004"/>
                  <a:pt x="20406" y="12619"/>
                  <a:pt x="20406" y="12461"/>
                </a:cubicBezTo>
                <a:cubicBezTo>
                  <a:pt x="20406" y="12127"/>
                  <a:pt x="19912" y="11640"/>
                  <a:pt x="19334" y="11406"/>
                </a:cubicBezTo>
                <a:cubicBezTo>
                  <a:pt x="19020" y="11278"/>
                  <a:pt x="18935" y="11175"/>
                  <a:pt x="18935" y="10918"/>
                </a:cubicBezTo>
                <a:cubicBezTo>
                  <a:pt x="18935" y="10108"/>
                  <a:pt x="17625" y="8554"/>
                  <a:pt x="16417" y="7930"/>
                </a:cubicBezTo>
                <a:cubicBezTo>
                  <a:pt x="16215" y="7825"/>
                  <a:pt x="15894" y="7585"/>
                  <a:pt x="15704" y="7395"/>
                </a:cubicBezTo>
                <a:cubicBezTo>
                  <a:pt x="15513" y="7206"/>
                  <a:pt x="15181" y="6988"/>
                  <a:pt x="14967" y="6912"/>
                </a:cubicBezTo>
                <a:cubicBezTo>
                  <a:pt x="14753" y="6836"/>
                  <a:pt x="14318" y="6666"/>
                  <a:pt x="14001" y="6533"/>
                </a:cubicBezTo>
                <a:cubicBezTo>
                  <a:pt x="13683" y="6400"/>
                  <a:pt x="13216" y="6260"/>
                  <a:pt x="12964" y="6221"/>
                </a:cubicBezTo>
                <a:cubicBezTo>
                  <a:pt x="12579" y="6161"/>
                  <a:pt x="12490" y="6091"/>
                  <a:pt x="12406" y="5781"/>
                </a:cubicBezTo>
                <a:cubicBezTo>
                  <a:pt x="12351" y="5579"/>
                  <a:pt x="12172" y="5290"/>
                  <a:pt x="12009" y="5140"/>
                </a:cubicBezTo>
                <a:cubicBezTo>
                  <a:pt x="11807" y="4954"/>
                  <a:pt x="11748" y="4823"/>
                  <a:pt x="11828" y="4731"/>
                </a:cubicBezTo>
                <a:cubicBezTo>
                  <a:pt x="11904" y="4644"/>
                  <a:pt x="11896" y="4489"/>
                  <a:pt x="11803" y="4293"/>
                </a:cubicBezTo>
                <a:cubicBezTo>
                  <a:pt x="11690" y="4057"/>
                  <a:pt x="11692" y="3951"/>
                  <a:pt x="11814" y="3811"/>
                </a:cubicBezTo>
                <a:cubicBezTo>
                  <a:pt x="12038" y="3552"/>
                  <a:pt x="12473" y="3590"/>
                  <a:pt x="13168" y="3926"/>
                </a:cubicBezTo>
                <a:cubicBezTo>
                  <a:pt x="13671" y="4169"/>
                  <a:pt x="13979" y="4225"/>
                  <a:pt x="14945" y="4248"/>
                </a:cubicBezTo>
                <a:lnTo>
                  <a:pt x="16112" y="4276"/>
                </a:lnTo>
                <a:lnTo>
                  <a:pt x="16124" y="3924"/>
                </a:lnTo>
                <a:cubicBezTo>
                  <a:pt x="16131" y="3731"/>
                  <a:pt x="16126" y="3402"/>
                  <a:pt x="16114" y="3192"/>
                </a:cubicBezTo>
                <a:cubicBezTo>
                  <a:pt x="16091" y="2802"/>
                  <a:pt x="16422" y="1672"/>
                  <a:pt x="16617" y="1471"/>
                </a:cubicBezTo>
                <a:cubicBezTo>
                  <a:pt x="16844" y="1236"/>
                  <a:pt x="16700" y="1172"/>
                  <a:pt x="15947" y="1172"/>
                </a:cubicBezTo>
                <a:cubicBezTo>
                  <a:pt x="15314" y="1172"/>
                  <a:pt x="15045" y="1107"/>
                  <a:pt x="14504" y="822"/>
                </a:cubicBezTo>
                <a:cubicBezTo>
                  <a:pt x="13918" y="514"/>
                  <a:pt x="13721" y="473"/>
                  <a:pt x="12818" y="471"/>
                </a:cubicBezTo>
                <a:cubicBezTo>
                  <a:pt x="11898" y="469"/>
                  <a:pt x="11786" y="445"/>
                  <a:pt x="11729" y="234"/>
                </a:cubicBezTo>
                <a:cubicBezTo>
                  <a:pt x="11693" y="106"/>
                  <a:pt x="11610" y="0"/>
                  <a:pt x="11543" y="0"/>
                </a:cubicBezTo>
                <a:close/>
              </a:path>
            </a:pathLst>
          </a:custGeom>
          <a:ln w="12700">
            <a:miter lim="400000"/>
          </a:ln>
        </p:spPr>
      </p:pic>
      <p:pic>
        <p:nvPicPr>
          <p:cNvPr id="163" name="1F731C04-23BB-4EEF-A2A7-D34AEA592250.PNG" descr="1F731C04-23BB-4EEF-A2A7-D34AEA592250.PNG"/>
          <p:cNvPicPr>
            <a:picLocks noChangeAspect="1"/>
          </p:cNvPicPr>
          <p:nvPr/>
        </p:nvPicPr>
        <p:blipFill>
          <a:blip r:embed="rId3">
            <a:extLst/>
          </a:blip>
          <a:srcRect l="4637" t="11896" r="3398" b="20074"/>
          <a:stretch>
            <a:fillRect/>
          </a:stretch>
        </p:blipFill>
        <p:spPr>
          <a:xfrm>
            <a:off x="297422" y="7777147"/>
            <a:ext cx="5147241" cy="5711437"/>
          </a:xfrm>
          <a:custGeom>
            <a:avLst/>
            <a:gdLst/>
            <a:ahLst/>
            <a:cxnLst>
              <a:cxn ang="0">
                <a:pos x="wd2" y="hd2"/>
              </a:cxn>
              <a:cxn ang="5400000">
                <a:pos x="wd2" y="hd2"/>
              </a:cxn>
              <a:cxn ang="10800000">
                <a:pos x="wd2" y="hd2"/>
              </a:cxn>
              <a:cxn ang="16200000">
                <a:pos x="wd2" y="hd2"/>
              </a:cxn>
            </a:cxnLst>
            <a:rect l="0" t="0" r="r" b="b"/>
            <a:pathLst>
              <a:path w="21525" h="21556" fill="norm" stroke="1" extrusionOk="0">
                <a:moveTo>
                  <a:pt x="13234" y="0"/>
                </a:moveTo>
                <a:cubicBezTo>
                  <a:pt x="12330" y="0"/>
                  <a:pt x="11127" y="429"/>
                  <a:pt x="11127" y="750"/>
                </a:cubicBezTo>
                <a:cubicBezTo>
                  <a:pt x="11127" y="809"/>
                  <a:pt x="10977" y="996"/>
                  <a:pt x="10795" y="1167"/>
                </a:cubicBezTo>
                <a:cubicBezTo>
                  <a:pt x="10612" y="1338"/>
                  <a:pt x="10280" y="1751"/>
                  <a:pt x="10058" y="2085"/>
                </a:cubicBezTo>
                <a:cubicBezTo>
                  <a:pt x="9830" y="2427"/>
                  <a:pt x="9420" y="2852"/>
                  <a:pt x="9118" y="3057"/>
                </a:cubicBezTo>
                <a:cubicBezTo>
                  <a:pt x="8463" y="3503"/>
                  <a:pt x="8081" y="4100"/>
                  <a:pt x="8031" y="4754"/>
                </a:cubicBezTo>
                <a:cubicBezTo>
                  <a:pt x="7994" y="5239"/>
                  <a:pt x="7984" y="5252"/>
                  <a:pt x="7384" y="5521"/>
                </a:cubicBezTo>
                <a:cubicBezTo>
                  <a:pt x="6764" y="5799"/>
                  <a:pt x="6428" y="5764"/>
                  <a:pt x="6717" y="5451"/>
                </a:cubicBezTo>
                <a:cubicBezTo>
                  <a:pt x="6829" y="5328"/>
                  <a:pt x="6834" y="5261"/>
                  <a:pt x="6735" y="5172"/>
                </a:cubicBezTo>
                <a:cubicBezTo>
                  <a:pt x="6663" y="5107"/>
                  <a:pt x="6604" y="4928"/>
                  <a:pt x="6604" y="4775"/>
                </a:cubicBezTo>
                <a:cubicBezTo>
                  <a:pt x="6604" y="4510"/>
                  <a:pt x="6166" y="4076"/>
                  <a:pt x="5899" y="4076"/>
                </a:cubicBezTo>
                <a:cubicBezTo>
                  <a:pt x="5838" y="4076"/>
                  <a:pt x="5637" y="3960"/>
                  <a:pt x="5452" y="3820"/>
                </a:cubicBezTo>
                <a:cubicBezTo>
                  <a:pt x="5267" y="3679"/>
                  <a:pt x="5065" y="3592"/>
                  <a:pt x="5006" y="3625"/>
                </a:cubicBezTo>
                <a:cubicBezTo>
                  <a:pt x="4946" y="3658"/>
                  <a:pt x="4826" y="3632"/>
                  <a:pt x="4738" y="3566"/>
                </a:cubicBezTo>
                <a:cubicBezTo>
                  <a:pt x="4492" y="3382"/>
                  <a:pt x="3160" y="3539"/>
                  <a:pt x="2918" y="3781"/>
                </a:cubicBezTo>
                <a:cubicBezTo>
                  <a:pt x="2811" y="3886"/>
                  <a:pt x="2665" y="3974"/>
                  <a:pt x="2592" y="3974"/>
                </a:cubicBezTo>
                <a:cubicBezTo>
                  <a:pt x="2266" y="3974"/>
                  <a:pt x="1523" y="5069"/>
                  <a:pt x="1517" y="5560"/>
                </a:cubicBezTo>
                <a:cubicBezTo>
                  <a:pt x="1516" y="5676"/>
                  <a:pt x="1355" y="6039"/>
                  <a:pt x="1158" y="6366"/>
                </a:cubicBezTo>
                <a:cubicBezTo>
                  <a:pt x="512" y="7441"/>
                  <a:pt x="620" y="9169"/>
                  <a:pt x="1366" y="9658"/>
                </a:cubicBezTo>
                <a:lnTo>
                  <a:pt x="1653" y="9845"/>
                </a:lnTo>
                <a:lnTo>
                  <a:pt x="1341" y="10603"/>
                </a:lnTo>
                <a:cubicBezTo>
                  <a:pt x="1080" y="11238"/>
                  <a:pt x="1021" y="11567"/>
                  <a:pt x="978" y="12638"/>
                </a:cubicBezTo>
                <a:cubicBezTo>
                  <a:pt x="920" y="14037"/>
                  <a:pt x="1057" y="14757"/>
                  <a:pt x="1578" y="15783"/>
                </a:cubicBezTo>
                <a:cubicBezTo>
                  <a:pt x="1837" y="16292"/>
                  <a:pt x="1845" y="16346"/>
                  <a:pt x="1676" y="16514"/>
                </a:cubicBezTo>
                <a:cubicBezTo>
                  <a:pt x="1576" y="16614"/>
                  <a:pt x="1426" y="16871"/>
                  <a:pt x="1343" y="17085"/>
                </a:cubicBezTo>
                <a:cubicBezTo>
                  <a:pt x="1231" y="17372"/>
                  <a:pt x="1138" y="17464"/>
                  <a:pt x="986" y="17437"/>
                </a:cubicBezTo>
                <a:cubicBezTo>
                  <a:pt x="642" y="17376"/>
                  <a:pt x="157" y="17389"/>
                  <a:pt x="76" y="17462"/>
                </a:cubicBezTo>
                <a:cubicBezTo>
                  <a:pt x="34" y="17500"/>
                  <a:pt x="0" y="17685"/>
                  <a:pt x="0" y="17874"/>
                </a:cubicBezTo>
                <a:cubicBezTo>
                  <a:pt x="0" y="18199"/>
                  <a:pt x="230" y="18578"/>
                  <a:pt x="853" y="19278"/>
                </a:cubicBezTo>
                <a:cubicBezTo>
                  <a:pt x="1046" y="19494"/>
                  <a:pt x="1070" y="19584"/>
                  <a:pt x="966" y="19697"/>
                </a:cubicBezTo>
                <a:cubicBezTo>
                  <a:pt x="719" y="19965"/>
                  <a:pt x="1129" y="20119"/>
                  <a:pt x="2362" y="20226"/>
                </a:cubicBezTo>
                <a:cubicBezTo>
                  <a:pt x="3147" y="20294"/>
                  <a:pt x="4115" y="20562"/>
                  <a:pt x="4187" y="20732"/>
                </a:cubicBezTo>
                <a:cubicBezTo>
                  <a:pt x="4231" y="20835"/>
                  <a:pt x="4379" y="20859"/>
                  <a:pt x="4733" y="20820"/>
                </a:cubicBezTo>
                <a:cubicBezTo>
                  <a:pt x="5026" y="20788"/>
                  <a:pt x="5250" y="20810"/>
                  <a:pt x="5296" y="20877"/>
                </a:cubicBezTo>
                <a:cubicBezTo>
                  <a:pt x="5338" y="20938"/>
                  <a:pt x="5647" y="20988"/>
                  <a:pt x="5982" y="20988"/>
                </a:cubicBezTo>
                <a:cubicBezTo>
                  <a:pt x="6316" y="20988"/>
                  <a:pt x="6624" y="21038"/>
                  <a:pt x="6665" y="21097"/>
                </a:cubicBezTo>
                <a:cubicBezTo>
                  <a:pt x="6706" y="21157"/>
                  <a:pt x="6874" y="21198"/>
                  <a:pt x="7039" y="21189"/>
                </a:cubicBezTo>
                <a:cubicBezTo>
                  <a:pt x="7204" y="21179"/>
                  <a:pt x="7364" y="21177"/>
                  <a:pt x="7396" y="21186"/>
                </a:cubicBezTo>
                <a:cubicBezTo>
                  <a:pt x="7474" y="21207"/>
                  <a:pt x="9200" y="21294"/>
                  <a:pt x="9532" y="21294"/>
                </a:cubicBezTo>
                <a:cubicBezTo>
                  <a:pt x="9681" y="21294"/>
                  <a:pt x="9860" y="21335"/>
                  <a:pt x="9928" y="21385"/>
                </a:cubicBezTo>
                <a:cubicBezTo>
                  <a:pt x="9997" y="21435"/>
                  <a:pt x="10154" y="21498"/>
                  <a:pt x="10278" y="21524"/>
                </a:cubicBezTo>
                <a:cubicBezTo>
                  <a:pt x="10635" y="21600"/>
                  <a:pt x="12359" y="21530"/>
                  <a:pt x="13105" y="21411"/>
                </a:cubicBezTo>
                <a:cubicBezTo>
                  <a:pt x="13975" y="21271"/>
                  <a:pt x="14683" y="21186"/>
                  <a:pt x="15263" y="21153"/>
                </a:cubicBezTo>
                <a:cubicBezTo>
                  <a:pt x="15516" y="21138"/>
                  <a:pt x="15845" y="21049"/>
                  <a:pt x="15994" y="20955"/>
                </a:cubicBezTo>
                <a:cubicBezTo>
                  <a:pt x="16144" y="20861"/>
                  <a:pt x="16370" y="20784"/>
                  <a:pt x="16497" y="20784"/>
                </a:cubicBezTo>
                <a:cubicBezTo>
                  <a:pt x="16625" y="20784"/>
                  <a:pt x="16829" y="20722"/>
                  <a:pt x="16952" y="20647"/>
                </a:cubicBezTo>
                <a:cubicBezTo>
                  <a:pt x="17075" y="20571"/>
                  <a:pt x="17504" y="20479"/>
                  <a:pt x="17903" y="20443"/>
                </a:cubicBezTo>
                <a:cubicBezTo>
                  <a:pt x="18303" y="20406"/>
                  <a:pt x="18713" y="20308"/>
                  <a:pt x="18816" y="20224"/>
                </a:cubicBezTo>
                <a:cubicBezTo>
                  <a:pt x="18919" y="20140"/>
                  <a:pt x="19041" y="20106"/>
                  <a:pt x="19088" y="20148"/>
                </a:cubicBezTo>
                <a:cubicBezTo>
                  <a:pt x="19135" y="20190"/>
                  <a:pt x="19157" y="20155"/>
                  <a:pt x="19136" y="20071"/>
                </a:cubicBezTo>
                <a:cubicBezTo>
                  <a:pt x="19112" y="19972"/>
                  <a:pt x="19184" y="19919"/>
                  <a:pt x="19342" y="19919"/>
                </a:cubicBezTo>
                <a:cubicBezTo>
                  <a:pt x="19476" y="19919"/>
                  <a:pt x="19625" y="19884"/>
                  <a:pt x="19672" y="19842"/>
                </a:cubicBezTo>
                <a:cubicBezTo>
                  <a:pt x="19719" y="19800"/>
                  <a:pt x="19845" y="19766"/>
                  <a:pt x="19951" y="19766"/>
                </a:cubicBezTo>
                <a:cubicBezTo>
                  <a:pt x="20221" y="19766"/>
                  <a:pt x="20454" y="19493"/>
                  <a:pt x="20321" y="19333"/>
                </a:cubicBezTo>
                <a:cubicBezTo>
                  <a:pt x="20263" y="19263"/>
                  <a:pt x="20224" y="19103"/>
                  <a:pt x="20235" y="18976"/>
                </a:cubicBezTo>
                <a:cubicBezTo>
                  <a:pt x="20251" y="18789"/>
                  <a:pt x="20197" y="18747"/>
                  <a:pt x="19938" y="18747"/>
                </a:cubicBezTo>
                <a:cubicBezTo>
                  <a:pt x="19763" y="18747"/>
                  <a:pt x="19590" y="18702"/>
                  <a:pt x="19551" y="18645"/>
                </a:cubicBezTo>
                <a:cubicBezTo>
                  <a:pt x="19513" y="18589"/>
                  <a:pt x="19384" y="18544"/>
                  <a:pt x="19267" y="18544"/>
                </a:cubicBezTo>
                <a:cubicBezTo>
                  <a:pt x="18897" y="18544"/>
                  <a:pt x="18909" y="18359"/>
                  <a:pt x="19306" y="17961"/>
                </a:cubicBezTo>
                <a:cubicBezTo>
                  <a:pt x="20227" y="17037"/>
                  <a:pt x="20956" y="15750"/>
                  <a:pt x="21307" y="14429"/>
                </a:cubicBezTo>
                <a:cubicBezTo>
                  <a:pt x="21573" y="13430"/>
                  <a:pt x="21600" y="11681"/>
                  <a:pt x="21365" y="10683"/>
                </a:cubicBezTo>
                <a:cubicBezTo>
                  <a:pt x="20864" y="8552"/>
                  <a:pt x="19453" y="6665"/>
                  <a:pt x="17528" y="5556"/>
                </a:cubicBezTo>
                <a:cubicBezTo>
                  <a:pt x="17020" y="5263"/>
                  <a:pt x="16896" y="5143"/>
                  <a:pt x="16964" y="5010"/>
                </a:cubicBezTo>
                <a:cubicBezTo>
                  <a:pt x="17053" y="4837"/>
                  <a:pt x="17150" y="3841"/>
                  <a:pt x="17150" y="3108"/>
                </a:cubicBezTo>
                <a:cubicBezTo>
                  <a:pt x="17149" y="2488"/>
                  <a:pt x="16861" y="1985"/>
                  <a:pt x="16336" y="1687"/>
                </a:cubicBezTo>
                <a:cubicBezTo>
                  <a:pt x="16083" y="1542"/>
                  <a:pt x="15875" y="1357"/>
                  <a:pt x="15875" y="1273"/>
                </a:cubicBezTo>
                <a:cubicBezTo>
                  <a:pt x="15875" y="1190"/>
                  <a:pt x="15835" y="1132"/>
                  <a:pt x="15785" y="1146"/>
                </a:cubicBezTo>
                <a:cubicBezTo>
                  <a:pt x="15735" y="1160"/>
                  <a:pt x="15528" y="1003"/>
                  <a:pt x="15326" y="795"/>
                </a:cubicBezTo>
                <a:cubicBezTo>
                  <a:pt x="14897" y="357"/>
                  <a:pt x="13960" y="0"/>
                  <a:pt x="13234" y="0"/>
                </a:cubicBezTo>
                <a:close/>
              </a:path>
            </a:pathLst>
          </a:cu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Circa 20%-25% pz :…"/>
          <p:cNvSpPr txBox="1"/>
          <p:nvPr/>
        </p:nvSpPr>
        <p:spPr>
          <a:xfrm>
            <a:off x="5514616" y="5028963"/>
            <a:ext cx="13354768" cy="49073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9400" u="sng">
                <a:solidFill>
                  <a:schemeClr val="accent4">
                    <a:hueOff val="-1247790"/>
                    <a:lumOff val="-12326"/>
                  </a:schemeClr>
                </a:solidFill>
              </a:defRPr>
            </a:pPr>
            <a:r>
              <a:t>Circa 20%-25% pz :</a:t>
            </a:r>
          </a:p>
          <a:p>
            <a:pPr algn="l">
              <a:defRPr sz="5500"/>
            </a:pPr>
          </a:p>
          <a:p>
            <a:pPr lvl="1" algn="l">
              <a:defRPr sz="5500"/>
            </a:pPr>
            <a:r>
              <a:t>- </a:t>
            </a:r>
            <a:r>
              <a:rPr b="1"/>
              <a:t>WR</a:t>
            </a:r>
            <a:r>
              <a:t> (EWL% &gt; 50%)</a:t>
            </a:r>
          </a:p>
          <a:p>
            <a:pPr algn="l">
              <a:defRPr sz="5500"/>
            </a:pPr>
          </a:p>
          <a:p>
            <a:pPr lvl="1" algn="l">
              <a:defRPr sz="5500"/>
            </a:pPr>
            <a:r>
              <a:t>- </a:t>
            </a:r>
            <a:r>
              <a:rPr b="1"/>
              <a:t>IWL</a:t>
            </a:r>
            <a:r>
              <a:t> (&lt; 50% EWL a 18 mesi ) dopo CB </a:t>
            </a:r>
          </a:p>
        </p:txBody>
      </p:sp>
      <p:sp>
        <p:nvSpPr>
          <p:cNvPr id="285" name="El Ansari W, Elhag W. Weight regain and insufficient weight loss after bariatric surgery: definitions, prevalence, mechanisms, predictors, pre- vention and management strategies, and knowledge gaps-a scoping review. Obes Surg. 2021…"/>
          <p:cNvSpPr txBox="1"/>
          <p:nvPr/>
        </p:nvSpPr>
        <p:spPr>
          <a:xfrm>
            <a:off x="804566" y="12031136"/>
            <a:ext cx="23884815" cy="933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i="1" sz="1800"/>
            </a:pPr>
            <a:r>
              <a:t>El Ansari W, Elhag W. Weight regain and insufficient weight loss after bariatric surgery: definitions, prevalence, mechanisms, predictors, pre- vention and management strategies, and knowledge gaps-a scoping review. Obes Surg. 2021 </a:t>
            </a:r>
            <a:br/>
          </a:p>
          <a:p>
            <a:pPr algn="l">
              <a:defRPr i="1" sz="1800"/>
            </a:pPr>
            <a:r>
              <a:t>Nedelcu M, Khwaja HA, Rogula TG. Weight regain after bariatric surgery-how should it be defined? Surg Obes Relat Dis. 2016 </a:t>
            </a:r>
          </a:p>
        </p:txBody>
      </p:sp>
      <p:sp>
        <p:nvSpPr>
          <p:cNvPr id="286" name="CHIRURGIA BARIATRICA"/>
          <p:cNvSpPr txBox="1"/>
          <p:nvPr/>
        </p:nvSpPr>
        <p:spPr>
          <a:xfrm>
            <a:off x="6104096" y="721811"/>
            <a:ext cx="11574781" cy="12296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7500"/>
            </a:lvl1pPr>
          </a:lstStyle>
          <a:p>
            <a:pPr/>
            <a:r>
              <a:t>CHIRURGIA BARIATRICA</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8" name="Schermata 2025-05-09 alle 10.08.34.png" descr="Schermata 2025-05-09 alle 10.08.34.png"/>
          <p:cNvPicPr>
            <a:picLocks noChangeAspect="1"/>
          </p:cNvPicPr>
          <p:nvPr/>
        </p:nvPicPr>
        <p:blipFill>
          <a:blip r:embed="rId2">
            <a:extLst/>
          </a:blip>
          <a:stretch>
            <a:fillRect/>
          </a:stretch>
        </p:blipFill>
        <p:spPr>
          <a:xfrm>
            <a:off x="502993" y="2080410"/>
            <a:ext cx="23892127" cy="10377812"/>
          </a:xfrm>
          <a:prstGeom prst="rect">
            <a:avLst/>
          </a:prstGeom>
          <a:ln w="12700">
            <a:miter lim="400000"/>
          </a:ln>
        </p:spPr>
      </p:pic>
      <p:sp>
        <p:nvSpPr>
          <p:cNvPr id="289" name="Benjamin Clapp et al.  2024"/>
          <p:cNvSpPr txBox="1"/>
          <p:nvPr/>
        </p:nvSpPr>
        <p:spPr>
          <a:xfrm>
            <a:off x="18607770" y="12884965"/>
            <a:ext cx="3234183" cy="3992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000"/>
            </a:lvl1pPr>
          </a:lstStyle>
          <a:p>
            <a:pPr/>
            <a:r>
              <a:t>Benjamin Clapp et al.  2024</a:t>
            </a:r>
          </a:p>
        </p:txBody>
      </p:sp>
      <p:sp>
        <p:nvSpPr>
          <p:cNvPr id="290" name="REVISION"/>
          <p:cNvSpPr txBox="1"/>
          <p:nvPr/>
        </p:nvSpPr>
        <p:spPr>
          <a:xfrm>
            <a:off x="17416682" y="9393986"/>
            <a:ext cx="1849756"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000">
                <a:solidFill>
                  <a:srgbClr val="000000"/>
                </a:solidFill>
              </a:defRPr>
            </a:lvl1pPr>
          </a:lstStyle>
          <a:p>
            <a:pPr/>
            <a:r>
              <a:t>REVISION</a:t>
            </a:r>
          </a:p>
        </p:txBody>
      </p:sp>
      <p:sp>
        <p:nvSpPr>
          <p:cNvPr id="291" name="RYGB"/>
          <p:cNvSpPr txBox="1"/>
          <p:nvPr/>
        </p:nvSpPr>
        <p:spPr>
          <a:xfrm>
            <a:off x="18912938" y="8036232"/>
            <a:ext cx="1158241"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000">
                <a:solidFill>
                  <a:srgbClr val="000000"/>
                </a:solidFill>
              </a:defRPr>
            </a:lvl1pPr>
          </a:lstStyle>
          <a:p>
            <a:pPr/>
            <a:r>
              <a:t>RYGB</a:t>
            </a:r>
          </a:p>
        </p:txBody>
      </p:sp>
      <p:sp>
        <p:nvSpPr>
          <p:cNvPr id="292" name="SLEEVE"/>
          <p:cNvSpPr txBox="1"/>
          <p:nvPr/>
        </p:nvSpPr>
        <p:spPr>
          <a:xfrm>
            <a:off x="18912938" y="3825751"/>
            <a:ext cx="1504189"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000">
                <a:solidFill>
                  <a:srgbClr val="000000"/>
                </a:solidFill>
              </a:defRPr>
            </a:lvl1pPr>
          </a:lstStyle>
          <a:p>
            <a:pPr/>
            <a:r>
              <a:t>SLEEVE</a:t>
            </a:r>
          </a:p>
        </p:txBody>
      </p:sp>
      <p:sp>
        <p:nvSpPr>
          <p:cNvPr id="293" name="CHIRURGIA REVISIONALE"/>
          <p:cNvSpPr txBox="1"/>
          <p:nvPr/>
        </p:nvSpPr>
        <p:spPr>
          <a:xfrm>
            <a:off x="6104096" y="863992"/>
            <a:ext cx="12175808" cy="12296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7500"/>
            </a:lvl1pPr>
          </a:lstStyle>
          <a:p>
            <a:pPr/>
            <a:r>
              <a:t>CHIRURGIA REVISIONALE</a:t>
            </a:r>
          </a:p>
        </p:txBody>
      </p:sp>
      <p:sp>
        <p:nvSpPr>
          <p:cNvPr id="294" name="Freccia 11"/>
          <p:cNvSpPr/>
          <p:nvPr/>
        </p:nvSpPr>
        <p:spPr>
          <a:xfrm rot="8560376">
            <a:off x="19947691" y="8065013"/>
            <a:ext cx="2618792" cy="19717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accent6"/>
          </a:solidFill>
          <a:ln w="12700">
            <a:miter lim="400000"/>
          </a:ln>
        </p:spPr>
        <p:txBody>
          <a:bodyPr lIns="50800" tIns="50800" rIns="50800" bIns="50800" anchor="ctr"/>
          <a:lstStyle/>
          <a:p>
            <a:pPr defTabSz="825500">
              <a:defRPr sz="38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 HIGHER MORBIDITY"/>
          <p:cNvSpPr txBox="1"/>
          <p:nvPr/>
        </p:nvSpPr>
        <p:spPr>
          <a:xfrm>
            <a:off x="7605137" y="4143582"/>
            <a:ext cx="9173725" cy="3188594"/>
          </a:xfrm>
          <a:prstGeom prst="rect">
            <a:avLst/>
          </a:prstGeom>
          <a:solidFill>
            <a:srgbClr val="ED220D"/>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10100">
                <a:solidFill>
                  <a:srgbClr val="FFFFFF"/>
                </a:solidFill>
                <a:latin typeface="Helvetica Neue Medium"/>
                <a:ea typeface="Helvetica Neue Medium"/>
                <a:cs typeface="Helvetica Neue Medium"/>
                <a:sym typeface="Helvetica Neue Medium"/>
              </a:defRPr>
            </a:lvl1pPr>
          </a:lstStyle>
          <a:p>
            <a:pPr/>
            <a:r>
              <a:t>= HIGHER MORBIDITY</a:t>
            </a:r>
          </a:p>
        </p:txBody>
      </p:sp>
      <p:sp>
        <p:nvSpPr>
          <p:cNvPr id="297" name="No long term data on efficiancy of Revisional Surgery !"/>
          <p:cNvSpPr txBox="1"/>
          <p:nvPr/>
        </p:nvSpPr>
        <p:spPr>
          <a:xfrm>
            <a:off x="3959995" y="9636093"/>
            <a:ext cx="16464010" cy="8705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5200"/>
            </a:lvl1pPr>
          </a:lstStyle>
          <a:p>
            <a:pPr/>
            <a:r>
              <a:t>No long term data on efficiancy of Revisional Surgery !</a:t>
            </a:r>
          </a:p>
        </p:txBody>
      </p:sp>
      <p:sp>
        <p:nvSpPr>
          <p:cNvPr id="298" name="CHIRURGIA REVISIONALE"/>
          <p:cNvSpPr txBox="1"/>
          <p:nvPr/>
        </p:nvSpPr>
        <p:spPr>
          <a:xfrm>
            <a:off x="6104096" y="863992"/>
            <a:ext cx="12175808" cy="12296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7500"/>
            </a:lvl1pPr>
          </a:lstStyle>
          <a:p>
            <a:pPr/>
            <a:r>
              <a:t>CHIRURGIA REVISIONALE</a:t>
            </a:r>
          </a:p>
        </p:txBody>
      </p:sp>
      <p:pic>
        <p:nvPicPr>
          <p:cNvPr id="299" name="197B1994-E8DC-4070-8604-F0AC1C1CCA9B.PNG" descr="197B1994-E8DC-4070-8604-F0AC1C1CCA9B.PNG"/>
          <p:cNvPicPr>
            <a:picLocks noChangeAspect="1"/>
          </p:cNvPicPr>
          <p:nvPr/>
        </p:nvPicPr>
        <p:blipFill>
          <a:blip r:embed="rId2">
            <a:extLst/>
          </a:blip>
          <a:srcRect l="10442" t="7675" r="7052" b="7724"/>
          <a:stretch>
            <a:fillRect/>
          </a:stretch>
        </p:blipFill>
        <p:spPr>
          <a:xfrm>
            <a:off x="718360" y="3846431"/>
            <a:ext cx="5533829" cy="3782895"/>
          </a:xfrm>
          <a:custGeom>
            <a:avLst/>
            <a:gdLst/>
            <a:ahLst/>
            <a:cxnLst>
              <a:cxn ang="0">
                <a:pos x="wd2" y="hd2"/>
              </a:cxn>
              <a:cxn ang="5400000">
                <a:pos x="wd2" y="hd2"/>
              </a:cxn>
              <a:cxn ang="10800000">
                <a:pos x="wd2" y="hd2"/>
              </a:cxn>
              <a:cxn ang="16200000">
                <a:pos x="wd2" y="hd2"/>
              </a:cxn>
            </a:cxnLst>
            <a:rect l="0" t="0" r="r" b="b"/>
            <a:pathLst>
              <a:path w="21344" h="21558" fill="norm" stroke="1" extrusionOk="0">
                <a:moveTo>
                  <a:pt x="13756" y="0"/>
                </a:moveTo>
                <a:cubicBezTo>
                  <a:pt x="13446" y="3"/>
                  <a:pt x="13161" y="72"/>
                  <a:pt x="12930" y="215"/>
                </a:cubicBezTo>
                <a:cubicBezTo>
                  <a:pt x="12565" y="440"/>
                  <a:pt x="12448" y="658"/>
                  <a:pt x="12190" y="1608"/>
                </a:cubicBezTo>
                <a:cubicBezTo>
                  <a:pt x="12022" y="2228"/>
                  <a:pt x="11819" y="3369"/>
                  <a:pt x="11740" y="4148"/>
                </a:cubicBezTo>
                <a:cubicBezTo>
                  <a:pt x="11661" y="4927"/>
                  <a:pt x="11540" y="5782"/>
                  <a:pt x="11472" y="6048"/>
                </a:cubicBezTo>
                <a:cubicBezTo>
                  <a:pt x="11197" y="7124"/>
                  <a:pt x="11714" y="8597"/>
                  <a:pt x="12545" y="9108"/>
                </a:cubicBezTo>
                <a:lnTo>
                  <a:pt x="12963" y="9366"/>
                </a:lnTo>
                <a:lnTo>
                  <a:pt x="12723" y="9943"/>
                </a:lnTo>
                <a:cubicBezTo>
                  <a:pt x="12591" y="10260"/>
                  <a:pt x="12363" y="10859"/>
                  <a:pt x="12218" y="11273"/>
                </a:cubicBezTo>
                <a:cubicBezTo>
                  <a:pt x="12073" y="11686"/>
                  <a:pt x="11913" y="12024"/>
                  <a:pt x="11861" y="12024"/>
                </a:cubicBezTo>
                <a:cubicBezTo>
                  <a:pt x="11631" y="12024"/>
                  <a:pt x="11452" y="11405"/>
                  <a:pt x="11482" y="10705"/>
                </a:cubicBezTo>
                <a:cubicBezTo>
                  <a:pt x="11522" y="9733"/>
                  <a:pt x="11312" y="9413"/>
                  <a:pt x="10647" y="9438"/>
                </a:cubicBezTo>
                <a:cubicBezTo>
                  <a:pt x="10199" y="9455"/>
                  <a:pt x="10117" y="9527"/>
                  <a:pt x="9917" y="10074"/>
                </a:cubicBezTo>
                <a:cubicBezTo>
                  <a:pt x="9522" y="11158"/>
                  <a:pt x="9727" y="12379"/>
                  <a:pt x="10306" y="12379"/>
                </a:cubicBezTo>
                <a:cubicBezTo>
                  <a:pt x="10425" y="12379"/>
                  <a:pt x="10670" y="12661"/>
                  <a:pt x="10849" y="13007"/>
                </a:cubicBezTo>
                <a:cubicBezTo>
                  <a:pt x="11519" y="14299"/>
                  <a:pt x="12217" y="14463"/>
                  <a:pt x="13005" y="13514"/>
                </a:cubicBezTo>
                <a:lnTo>
                  <a:pt x="13530" y="12883"/>
                </a:lnTo>
                <a:lnTo>
                  <a:pt x="13836" y="13770"/>
                </a:lnTo>
                <a:lnTo>
                  <a:pt x="14142" y="14659"/>
                </a:lnTo>
                <a:lnTo>
                  <a:pt x="13767" y="15050"/>
                </a:lnTo>
                <a:cubicBezTo>
                  <a:pt x="13526" y="15302"/>
                  <a:pt x="13248" y="15907"/>
                  <a:pt x="12989" y="16742"/>
                </a:cubicBezTo>
                <a:cubicBezTo>
                  <a:pt x="12768" y="17456"/>
                  <a:pt x="12550" y="18040"/>
                  <a:pt x="12507" y="18040"/>
                </a:cubicBezTo>
                <a:cubicBezTo>
                  <a:pt x="12464" y="18040"/>
                  <a:pt x="12215" y="17758"/>
                  <a:pt x="11955" y="17411"/>
                </a:cubicBezTo>
                <a:cubicBezTo>
                  <a:pt x="11376" y="16642"/>
                  <a:pt x="10976" y="16638"/>
                  <a:pt x="10917" y="17400"/>
                </a:cubicBezTo>
                <a:cubicBezTo>
                  <a:pt x="10840" y="18384"/>
                  <a:pt x="10958" y="18687"/>
                  <a:pt x="12285" y="20928"/>
                </a:cubicBezTo>
                <a:cubicBezTo>
                  <a:pt x="12530" y="21342"/>
                  <a:pt x="12958" y="21247"/>
                  <a:pt x="13129" y="20743"/>
                </a:cubicBezTo>
                <a:cubicBezTo>
                  <a:pt x="13202" y="20526"/>
                  <a:pt x="13402" y="20156"/>
                  <a:pt x="13574" y="19922"/>
                </a:cubicBezTo>
                <a:cubicBezTo>
                  <a:pt x="13746" y="19687"/>
                  <a:pt x="14081" y="18929"/>
                  <a:pt x="14318" y="18237"/>
                </a:cubicBezTo>
                <a:lnTo>
                  <a:pt x="14750" y="16979"/>
                </a:lnTo>
                <a:lnTo>
                  <a:pt x="15302" y="16979"/>
                </a:lnTo>
                <a:cubicBezTo>
                  <a:pt x="15769" y="16979"/>
                  <a:pt x="15943" y="17087"/>
                  <a:pt x="16414" y="17664"/>
                </a:cubicBezTo>
                <a:cubicBezTo>
                  <a:pt x="17155" y="18574"/>
                  <a:pt x="17760" y="19102"/>
                  <a:pt x="18062" y="19103"/>
                </a:cubicBezTo>
                <a:cubicBezTo>
                  <a:pt x="18372" y="19104"/>
                  <a:pt x="19418" y="18159"/>
                  <a:pt x="19746" y="17583"/>
                </a:cubicBezTo>
                <a:lnTo>
                  <a:pt x="19993" y="17151"/>
                </a:lnTo>
                <a:lnTo>
                  <a:pt x="20501" y="17789"/>
                </a:lnTo>
                <a:cubicBezTo>
                  <a:pt x="21240" y="18720"/>
                  <a:pt x="21593" y="18415"/>
                  <a:pt x="21148" y="17228"/>
                </a:cubicBezTo>
                <a:cubicBezTo>
                  <a:pt x="20571" y="15687"/>
                  <a:pt x="19673" y="14740"/>
                  <a:pt x="19483" y="15470"/>
                </a:cubicBezTo>
                <a:cubicBezTo>
                  <a:pt x="19445" y="15614"/>
                  <a:pt x="19148" y="15972"/>
                  <a:pt x="18823" y="16267"/>
                </a:cubicBezTo>
                <a:lnTo>
                  <a:pt x="18232" y="16803"/>
                </a:lnTo>
                <a:lnTo>
                  <a:pt x="17996" y="16235"/>
                </a:lnTo>
                <a:cubicBezTo>
                  <a:pt x="17757" y="15657"/>
                  <a:pt x="17766" y="15154"/>
                  <a:pt x="18026" y="14367"/>
                </a:cubicBezTo>
                <a:cubicBezTo>
                  <a:pt x="18187" y="13879"/>
                  <a:pt x="17914" y="12441"/>
                  <a:pt x="17384" y="10983"/>
                </a:cubicBezTo>
                <a:cubicBezTo>
                  <a:pt x="17194" y="10459"/>
                  <a:pt x="17062" y="9971"/>
                  <a:pt x="17092" y="9900"/>
                </a:cubicBezTo>
                <a:cubicBezTo>
                  <a:pt x="17122" y="9829"/>
                  <a:pt x="17343" y="9724"/>
                  <a:pt x="17583" y="9667"/>
                </a:cubicBezTo>
                <a:cubicBezTo>
                  <a:pt x="17823" y="9609"/>
                  <a:pt x="18087" y="9430"/>
                  <a:pt x="18168" y="9266"/>
                </a:cubicBezTo>
                <a:cubicBezTo>
                  <a:pt x="18303" y="8996"/>
                  <a:pt x="18351" y="9016"/>
                  <a:pt x="18717" y="9497"/>
                </a:cubicBezTo>
                <a:lnTo>
                  <a:pt x="19120" y="10024"/>
                </a:lnTo>
                <a:lnTo>
                  <a:pt x="18846" y="10676"/>
                </a:lnTo>
                <a:cubicBezTo>
                  <a:pt x="18590" y="11285"/>
                  <a:pt x="18585" y="11352"/>
                  <a:pt x="18765" y="11757"/>
                </a:cubicBezTo>
                <a:cubicBezTo>
                  <a:pt x="19036" y="12366"/>
                  <a:pt x="19313" y="12529"/>
                  <a:pt x="19769" y="12347"/>
                </a:cubicBezTo>
                <a:cubicBezTo>
                  <a:pt x="20277" y="12144"/>
                  <a:pt x="20568" y="11498"/>
                  <a:pt x="20464" y="10804"/>
                </a:cubicBezTo>
                <a:cubicBezTo>
                  <a:pt x="20421" y="10515"/>
                  <a:pt x="20311" y="10188"/>
                  <a:pt x="20219" y="10076"/>
                </a:cubicBezTo>
                <a:cubicBezTo>
                  <a:pt x="20127" y="9964"/>
                  <a:pt x="19885" y="9437"/>
                  <a:pt x="19682" y="8907"/>
                </a:cubicBezTo>
                <a:cubicBezTo>
                  <a:pt x="19053" y="7269"/>
                  <a:pt x="18280" y="6910"/>
                  <a:pt x="16726" y="7534"/>
                </a:cubicBezTo>
                <a:cubicBezTo>
                  <a:pt x="16331" y="7692"/>
                  <a:pt x="15918" y="7832"/>
                  <a:pt x="15804" y="7844"/>
                </a:cubicBezTo>
                <a:cubicBezTo>
                  <a:pt x="15436" y="7883"/>
                  <a:pt x="15545" y="7518"/>
                  <a:pt x="15997" y="7197"/>
                </a:cubicBezTo>
                <a:cubicBezTo>
                  <a:pt x="16240" y="7024"/>
                  <a:pt x="16489" y="6687"/>
                  <a:pt x="16551" y="6446"/>
                </a:cubicBezTo>
                <a:cubicBezTo>
                  <a:pt x="16684" y="5932"/>
                  <a:pt x="16759" y="5909"/>
                  <a:pt x="17046" y="6290"/>
                </a:cubicBezTo>
                <a:cubicBezTo>
                  <a:pt x="17317" y="6651"/>
                  <a:pt x="17560" y="6465"/>
                  <a:pt x="17398" y="6021"/>
                </a:cubicBezTo>
                <a:cubicBezTo>
                  <a:pt x="17261" y="5644"/>
                  <a:pt x="17344" y="5476"/>
                  <a:pt x="17669" y="5476"/>
                </a:cubicBezTo>
                <a:cubicBezTo>
                  <a:pt x="17871" y="5476"/>
                  <a:pt x="17882" y="5438"/>
                  <a:pt x="17744" y="5193"/>
                </a:cubicBezTo>
                <a:cubicBezTo>
                  <a:pt x="17624" y="4980"/>
                  <a:pt x="17457" y="4932"/>
                  <a:pt x="17083" y="5008"/>
                </a:cubicBezTo>
                <a:cubicBezTo>
                  <a:pt x="16807" y="5063"/>
                  <a:pt x="16555" y="5069"/>
                  <a:pt x="16521" y="5019"/>
                </a:cubicBezTo>
                <a:cubicBezTo>
                  <a:pt x="16487" y="4969"/>
                  <a:pt x="16563" y="4434"/>
                  <a:pt x="16691" y="3831"/>
                </a:cubicBezTo>
                <a:cubicBezTo>
                  <a:pt x="16961" y="2552"/>
                  <a:pt x="16920" y="2153"/>
                  <a:pt x="16438" y="1445"/>
                </a:cubicBezTo>
                <a:cubicBezTo>
                  <a:pt x="15838" y="563"/>
                  <a:pt x="14686" y="-10"/>
                  <a:pt x="13756" y="0"/>
                </a:cubicBezTo>
                <a:close/>
                <a:moveTo>
                  <a:pt x="4468" y="767"/>
                </a:moveTo>
                <a:cubicBezTo>
                  <a:pt x="4451" y="731"/>
                  <a:pt x="4439" y="1036"/>
                  <a:pt x="4439" y="1583"/>
                </a:cubicBezTo>
                <a:cubicBezTo>
                  <a:pt x="4439" y="2313"/>
                  <a:pt x="4460" y="2611"/>
                  <a:pt x="4486" y="2246"/>
                </a:cubicBezTo>
                <a:cubicBezTo>
                  <a:pt x="4512" y="1881"/>
                  <a:pt x="4512" y="1286"/>
                  <a:pt x="4486" y="921"/>
                </a:cubicBezTo>
                <a:cubicBezTo>
                  <a:pt x="4480" y="829"/>
                  <a:pt x="4473" y="779"/>
                  <a:pt x="4468" y="767"/>
                </a:cubicBezTo>
                <a:close/>
                <a:moveTo>
                  <a:pt x="6302" y="1106"/>
                </a:moveTo>
                <a:cubicBezTo>
                  <a:pt x="6275" y="1110"/>
                  <a:pt x="6213" y="1224"/>
                  <a:pt x="6142" y="1407"/>
                </a:cubicBezTo>
                <a:cubicBezTo>
                  <a:pt x="6048" y="1650"/>
                  <a:pt x="5971" y="1929"/>
                  <a:pt x="5971" y="2027"/>
                </a:cubicBezTo>
                <a:cubicBezTo>
                  <a:pt x="5971" y="2124"/>
                  <a:pt x="6048" y="2003"/>
                  <a:pt x="6142" y="1760"/>
                </a:cubicBezTo>
                <a:cubicBezTo>
                  <a:pt x="6237" y="1516"/>
                  <a:pt x="6315" y="1237"/>
                  <a:pt x="6315" y="1140"/>
                </a:cubicBezTo>
                <a:cubicBezTo>
                  <a:pt x="6315" y="1116"/>
                  <a:pt x="6310" y="1105"/>
                  <a:pt x="6302" y="1106"/>
                </a:cubicBezTo>
                <a:close/>
                <a:moveTo>
                  <a:pt x="2790" y="1124"/>
                </a:moveTo>
                <a:cubicBezTo>
                  <a:pt x="2763" y="1131"/>
                  <a:pt x="2826" y="1450"/>
                  <a:pt x="2946" y="1900"/>
                </a:cubicBezTo>
                <a:cubicBezTo>
                  <a:pt x="3083" y="2414"/>
                  <a:pt x="3194" y="2886"/>
                  <a:pt x="3194" y="2947"/>
                </a:cubicBezTo>
                <a:cubicBezTo>
                  <a:pt x="3194" y="3008"/>
                  <a:pt x="3224" y="3016"/>
                  <a:pt x="3260" y="2963"/>
                </a:cubicBezTo>
                <a:cubicBezTo>
                  <a:pt x="3334" y="2854"/>
                  <a:pt x="2975" y="1408"/>
                  <a:pt x="2807" y="1140"/>
                </a:cubicBezTo>
                <a:cubicBezTo>
                  <a:pt x="2799" y="1128"/>
                  <a:pt x="2794" y="1123"/>
                  <a:pt x="2790" y="1124"/>
                </a:cubicBezTo>
                <a:close/>
                <a:moveTo>
                  <a:pt x="18379" y="1583"/>
                </a:moveTo>
                <a:cubicBezTo>
                  <a:pt x="18091" y="1583"/>
                  <a:pt x="17514" y="2122"/>
                  <a:pt x="17514" y="2391"/>
                </a:cubicBezTo>
                <a:cubicBezTo>
                  <a:pt x="17514" y="2437"/>
                  <a:pt x="17649" y="2434"/>
                  <a:pt x="17814" y="2384"/>
                </a:cubicBezTo>
                <a:cubicBezTo>
                  <a:pt x="17980" y="2333"/>
                  <a:pt x="18250" y="2249"/>
                  <a:pt x="18416" y="2198"/>
                </a:cubicBezTo>
                <a:cubicBezTo>
                  <a:pt x="18838" y="2070"/>
                  <a:pt x="18809" y="1583"/>
                  <a:pt x="18379" y="1583"/>
                </a:cubicBezTo>
                <a:close/>
                <a:moveTo>
                  <a:pt x="1284" y="2185"/>
                </a:moveTo>
                <a:cubicBezTo>
                  <a:pt x="1269" y="2236"/>
                  <a:pt x="1428" y="2550"/>
                  <a:pt x="1769" y="3094"/>
                </a:cubicBezTo>
                <a:cubicBezTo>
                  <a:pt x="2043" y="3532"/>
                  <a:pt x="2297" y="3847"/>
                  <a:pt x="2334" y="3793"/>
                </a:cubicBezTo>
                <a:cubicBezTo>
                  <a:pt x="2371" y="3739"/>
                  <a:pt x="2146" y="3321"/>
                  <a:pt x="1835" y="2863"/>
                </a:cubicBezTo>
                <a:cubicBezTo>
                  <a:pt x="1486" y="2350"/>
                  <a:pt x="1298" y="2134"/>
                  <a:pt x="1284" y="2185"/>
                </a:cubicBezTo>
                <a:close/>
                <a:moveTo>
                  <a:pt x="7741" y="2192"/>
                </a:moveTo>
                <a:cubicBezTo>
                  <a:pt x="7706" y="2141"/>
                  <a:pt x="7449" y="2502"/>
                  <a:pt x="7170" y="2992"/>
                </a:cubicBezTo>
                <a:cubicBezTo>
                  <a:pt x="6890" y="3483"/>
                  <a:pt x="6708" y="3877"/>
                  <a:pt x="6764" y="3868"/>
                </a:cubicBezTo>
                <a:cubicBezTo>
                  <a:pt x="6914" y="3843"/>
                  <a:pt x="7814" y="2299"/>
                  <a:pt x="7741" y="2192"/>
                </a:cubicBezTo>
                <a:close/>
                <a:moveTo>
                  <a:pt x="5925" y="2332"/>
                </a:moveTo>
                <a:cubicBezTo>
                  <a:pt x="5904" y="2348"/>
                  <a:pt x="5874" y="2395"/>
                  <a:pt x="5842" y="2468"/>
                </a:cubicBezTo>
                <a:cubicBezTo>
                  <a:pt x="5778" y="2614"/>
                  <a:pt x="5726" y="2814"/>
                  <a:pt x="5726" y="2911"/>
                </a:cubicBezTo>
                <a:cubicBezTo>
                  <a:pt x="5726" y="3008"/>
                  <a:pt x="5778" y="2969"/>
                  <a:pt x="5842" y="2823"/>
                </a:cubicBezTo>
                <a:cubicBezTo>
                  <a:pt x="5907" y="2677"/>
                  <a:pt x="5959" y="2477"/>
                  <a:pt x="5959" y="2379"/>
                </a:cubicBezTo>
                <a:cubicBezTo>
                  <a:pt x="5959" y="2331"/>
                  <a:pt x="5946" y="2316"/>
                  <a:pt x="5925" y="2332"/>
                </a:cubicBezTo>
                <a:close/>
                <a:moveTo>
                  <a:pt x="18240" y="3372"/>
                </a:moveTo>
                <a:cubicBezTo>
                  <a:pt x="18072" y="3374"/>
                  <a:pt x="17875" y="3435"/>
                  <a:pt x="17672" y="3558"/>
                </a:cubicBezTo>
                <a:lnTo>
                  <a:pt x="17334" y="3764"/>
                </a:lnTo>
                <a:lnTo>
                  <a:pt x="17693" y="3890"/>
                </a:lnTo>
                <a:cubicBezTo>
                  <a:pt x="18314" y="4110"/>
                  <a:pt x="18717" y="4080"/>
                  <a:pt x="18717" y="3813"/>
                </a:cubicBezTo>
                <a:cubicBezTo>
                  <a:pt x="18717" y="3525"/>
                  <a:pt x="18520" y="3369"/>
                  <a:pt x="18240" y="3372"/>
                </a:cubicBezTo>
                <a:close/>
                <a:moveTo>
                  <a:pt x="4494" y="3836"/>
                </a:moveTo>
                <a:cubicBezTo>
                  <a:pt x="3943" y="3851"/>
                  <a:pt x="3371" y="4091"/>
                  <a:pt x="3014" y="4492"/>
                </a:cubicBezTo>
                <a:cubicBezTo>
                  <a:pt x="2389" y="5192"/>
                  <a:pt x="2228" y="5935"/>
                  <a:pt x="2042" y="8986"/>
                </a:cubicBezTo>
                <a:cubicBezTo>
                  <a:pt x="1883" y="11581"/>
                  <a:pt x="1852" y="11781"/>
                  <a:pt x="1570" y="12119"/>
                </a:cubicBezTo>
                <a:cubicBezTo>
                  <a:pt x="1304" y="12438"/>
                  <a:pt x="1270" y="12615"/>
                  <a:pt x="1270" y="13661"/>
                </a:cubicBezTo>
                <a:cubicBezTo>
                  <a:pt x="1270" y="15020"/>
                  <a:pt x="1334" y="15119"/>
                  <a:pt x="2473" y="15509"/>
                </a:cubicBezTo>
                <a:cubicBezTo>
                  <a:pt x="3444" y="15841"/>
                  <a:pt x="6190" y="15700"/>
                  <a:pt x="7046" y="15274"/>
                </a:cubicBezTo>
                <a:lnTo>
                  <a:pt x="7707" y="14943"/>
                </a:lnTo>
                <a:lnTo>
                  <a:pt x="7744" y="13813"/>
                </a:lnTo>
                <a:cubicBezTo>
                  <a:pt x="7776" y="12787"/>
                  <a:pt x="7749" y="12636"/>
                  <a:pt x="7453" y="12182"/>
                </a:cubicBezTo>
                <a:cubicBezTo>
                  <a:pt x="7142" y="11705"/>
                  <a:pt x="7121" y="11548"/>
                  <a:pt x="6984" y="8886"/>
                </a:cubicBezTo>
                <a:cubicBezTo>
                  <a:pt x="6889" y="7018"/>
                  <a:pt x="6776" y="5911"/>
                  <a:pt x="6646" y="5541"/>
                </a:cubicBezTo>
                <a:cubicBezTo>
                  <a:pt x="6466" y="5028"/>
                  <a:pt x="5807" y="4071"/>
                  <a:pt x="5622" y="4053"/>
                </a:cubicBezTo>
                <a:cubicBezTo>
                  <a:pt x="5577" y="4049"/>
                  <a:pt x="5310" y="3980"/>
                  <a:pt x="5028" y="3899"/>
                </a:cubicBezTo>
                <a:cubicBezTo>
                  <a:pt x="4858" y="3851"/>
                  <a:pt x="4677" y="3831"/>
                  <a:pt x="4494" y="3836"/>
                </a:cubicBezTo>
                <a:close/>
                <a:moveTo>
                  <a:pt x="373" y="4064"/>
                </a:moveTo>
                <a:cubicBezTo>
                  <a:pt x="303" y="4067"/>
                  <a:pt x="545" y="4343"/>
                  <a:pt x="909" y="4680"/>
                </a:cubicBezTo>
                <a:cubicBezTo>
                  <a:pt x="1622" y="5339"/>
                  <a:pt x="1631" y="5345"/>
                  <a:pt x="1631" y="5207"/>
                </a:cubicBezTo>
                <a:cubicBezTo>
                  <a:pt x="1631" y="5069"/>
                  <a:pt x="520" y="4060"/>
                  <a:pt x="373" y="4064"/>
                </a:cubicBezTo>
                <a:close/>
                <a:moveTo>
                  <a:pt x="8664" y="4180"/>
                </a:moveTo>
                <a:cubicBezTo>
                  <a:pt x="8509" y="4223"/>
                  <a:pt x="7677" y="4888"/>
                  <a:pt x="7473" y="5152"/>
                </a:cubicBezTo>
                <a:cubicBezTo>
                  <a:pt x="7260" y="5427"/>
                  <a:pt x="7493" y="5302"/>
                  <a:pt x="8051" y="4842"/>
                </a:cubicBezTo>
                <a:cubicBezTo>
                  <a:pt x="8357" y="4591"/>
                  <a:pt x="8642" y="4304"/>
                  <a:pt x="8685" y="4202"/>
                </a:cubicBezTo>
                <a:cubicBezTo>
                  <a:pt x="8694" y="4180"/>
                  <a:pt x="8686" y="4174"/>
                  <a:pt x="8664" y="4180"/>
                </a:cubicBezTo>
                <a:close/>
                <a:moveTo>
                  <a:pt x="669" y="6559"/>
                </a:moveTo>
                <a:cubicBezTo>
                  <a:pt x="592" y="6559"/>
                  <a:pt x="515" y="6571"/>
                  <a:pt x="457" y="6593"/>
                </a:cubicBezTo>
                <a:cubicBezTo>
                  <a:pt x="341" y="6638"/>
                  <a:pt x="437" y="6674"/>
                  <a:pt x="669" y="6674"/>
                </a:cubicBezTo>
                <a:cubicBezTo>
                  <a:pt x="900" y="6674"/>
                  <a:pt x="994" y="6638"/>
                  <a:pt x="878" y="6593"/>
                </a:cubicBezTo>
                <a:cubicBezTo>
                  <a:pt x="820" y="6571"/>
                  <a:pt x="745" y="6559"/>
                  <a:pt x="669" y="6559"/>
                </a:cubicBezTo>
                <a:close/>
                <a:moveTo>
                  <a:pt x="8475" y="6561"/>
                </a:moveTo>
                <a:cubicBezTo>
                  <a:pt x="8410" y="6560"/>
                  <a:pt x="8339" y="6571"/>
                  <a:pt x="8281" y="6593"/>
                </a:cubicBezTo>
                <a:cubicBezTo>
                  <a:pt x="8164" y="6638"/>
                  <a:pt x="8231" y="6678"/>
                  <a:pt x="8429" y="6681"/>
                </a:cubicBezTo>
                <a:cubicBezTo>
                  <a:pt x="8628" y="6685"/>
                  <a:pt x="8724" y="6648"/>
                  <a:pt x="8642" y="6600"/>
                </a:cubicBezTo>
                <a:cubicBezTo>
                  <a:pt x="8601" y="6576"/>
                  <a:pt x="8541" y="6563"/>
                  <a:pt x="8475" y="6561"/>
                </a:cubicBezTo>
                <a:close/>
                <a:moveTo>
                  <a:pt x="788" y="8509"/>
                </a:moveTo>
                <a:cubicBezTo>
                  <a:pt x="733" y="8509"/>
                  <a:pt x="679" y="8520"/>
                  <a:pt x="638" y="8545"/>
                </a:cubicBezTo>
                <a:cubicBezTo>
                  <a:pt x="555" y="8594"/>
                  <a:pt x="622" y="8633"/>
                  <a:pt x="788" y="8633"/>
                </a:cubicBezTo>
                <a:cubicBezTo>
                  <a:pt x="953" y="8633"/>
                  <a:pt x="1022" y="8594"/>
                  <a:pt x="939" y="8545"/>
                </a:cubicBezTo>
                <a:cubicBezTo>
                  <a:pt x="898" y="8520"/>
                  <a:pt x="842" y="8509"/>
                  <a:pt x="788" y="8509"/>
                </a:cubicBezTo>
                <a:close/>
                <a:moveTo>
                  <a:pt x="8249" y="8509"/>
                </a:moveTo>
                <a:cubicBezTo>
                  <a:pt x="8194" y="8509"/>
                  <a:pt x="8140" y="8520"/>
                  <a:pt x="8099" y="8545"/>
                </a:cubicBezTo>
                <a:cubicBezTo>
                  <a:pt x="8016" y="8594"/>
                  <a:pt x="8083" y="8633"/>
                  <a:pt x="8249" y="8633"/>
                </a:cubicBezTo>
                <a:cubicBezTo>
                  <a:pt x="8414" y="8633"/>
                  <a:pt x="8481" y="8594"/>
                  <a:pt x="8399" y="8545"/>
                </a:cubicBezTo>
                <a:cubicBezTo>
                  <a:pt x="8357" y="8520"/>
                  <a:pt x="8303" y="8509"/>
                  <a:pt x="8249" y="8509"/>
                </a:cubicBezTo>
                <a:close/>
                <a:moveTo>
                  <a:pt x="186" y="8685"/>
                </a:moveTo>
                <a:cubicBezTo>
                  <a:pt x="132" y="8685"/>
                  <a:pt x="78" y="8697"/>
                  <a:pt x="36" y="8721"/>
                </a:cubicBezTo>
                <a:cubicBezTo>
                  <a:pt x="16" y="8734"/>
                  <a:pt x="4" y="8745"/>
                  <a:pt x="1" y="8755"/>
                </a:cubicBezTo>
                <a:cubicBezTo>
                  <a:pt x="-7" y="8787"/>
                  <a:pt x="62" y="8812"/>
                  <a:pt x="186" y="8812"/>
                </a:cubicBezTo>
                <a:cubicBezTo>
                  <a:pt x="352" y="8812"/>
                  <a:pt x="421" y="8770"/>
                  <a:pt x="338" y="8721"/>
                </a:cubicBezTo>
                <a:cubicBezTo>
                  <a:pt x="297" y="8697"/>
                  <a:pt x="241" y="8685"/>
                  <a:pt x="186" y="8685"/>
                </a:cubicBezTo>
                <a:close/>
                <a:moveTo>
                  <a:pt x="8850" y="8685"/>
                </a:moveTo>
                <a:cubicBezTo>
                  <a:pt x="8796" y="8685"/>
                  <a:pt x="8742" y="8697"/>
                  <a:pt x="8700" y="8721"/>
                </a:cubicBezTo>
                <a:cubicBezTo>
                  <a:pt x="8618" y="8770"/>
                  <a:pt x="8685" y="8812"/>
                  <a:pt x="8850" y="8812"/>
                </a:cubicBezTo>
                <a:cubicBezTo>
                  <a:pt x="9016" y="8812"/>
                  <a:pt x="9083" y="8770"/>
                  <a:pt x="9000" y="8721"/>
                </a:cubicBezTo>
                <a:cubicBezTo>
                  <a:pt x="8959" y="8697"/>
                  <a:pt x="8905" y="8685"/>
                  <a:pt x="8850" y="8685"/>
                </a:cubicBezTo>
                <a:close/>
                <a:moveTo>
                  <a:pt x="4047" y="16966"/>
                </a:moveTo>
                <a:cubicBezTo>
                  <a:pt x="3905" y="16949"/>
                  <a:pt x="3761" y="17395"/>
                  <a:pt x="3580" y="18302"/>
                </a:cubicBezTo>
                <a:cubicBezTo>
                  <a:pt x="3434" y="19030"/>
                  <a:pt x="3315" y="19707"/>
                  <a:pt x="3315" y="19806"/>
                </a:cubicBezTo>
                <a:cubicBezTo>
                  <a:pt x="3315" y="20129"/>
                  <a:pt x="3526" y="19998"/>
                  <a:pt x="3591" y="19634"/>
                </a:cubicBezTo>
                <a:cubicBezTo>
                  <a:pt x="3678" y="19145"/>
                  <a:pt x="4210" y="19164"/>
                  <a:pt x="4449" y="19666"/>
                </a:cubicBezTo>
                <a:cubicBezTo>
                  <a:pt x="4766" y="20330"/>
                  <a:pt x="4785" y="19903"/>
                  <a:pt x="4508" y="18413"/>
                </a:cubicBezTo>
                <a:cubicBezTo>
                  <a:pt x="4331" y="17463"/>
                  <a:pt x="4189" y="16982"/>
                  <a:pt x="4047" y="16966"/>
                </a:cubicBezTo>
                <a:close/>
                <a:moveTo>
                  <a:pt x="763" y="16979"/>
                </a:moveTo>
                <a:cubicBezTo>
                  <a:pt x="645" y="16979"/>
                  <a:pt x="547" y="17040"/>
                  <a:pt x="546" y="17113"/>
                </a:cubicBezTo>
                <a:cubicBezTo>
                  <a:pt x="545" y="17186"/>
                  <a:pt x="415" y="17862"/>
                  <a:pt x="255" y="18617"/>
                </a:cubicBezTo>
                <a:cubicBezTo>
                  <a:pt x="38" y="19646"/>
                  <a:pt x="4" y="19987"/>
                  <a:pt x="122" y="19987"/>
                </a:cubicBezTo>
                <a:cubicBezTo>
                  <a:pt x="208" y="19987"/>
                  <a:pt x="308" y="19829"/>
                  <a:pt x="342" y="19634"/>
                </a:cubicBezTo>
                <a:cubicBezTo>
                  <a:pt x="430" y="19141"/>
                  <a:pt x="948" y="19167"/>
                  <a:pt x="1181" y="19677"/>
                </a:cubicBezTo>
                <a:cubicBezTo>
                  <a:pt x="1491" y="20356"/>
                  <a:pt x="1510" y="19944"/>
                  <a:pt x="1239" y="18431"/>
                </a:cubicBezTo>
                <a:cubicBezTo>
                  <a:pt x="1036" y="17293"/>
                  <a:pt x="933" y="16979"/>
                  <a:pt x="763" y="16979"/>
                </a:cubicBezTo>
                <a:close/>
                <a:moveTo>
                  <a:pt x="5241" y="16979"/>
                </a:moveTo>
                <a:lnTo>
                  <a:pt x="5241" y="18483"/>
                </a:lnTo>
                <a:cubicBezTo>
                  <a:pt x="5241" y="19927"/>
                  <a:pt x="5426" y="20590"/>
                  <a:pt x="5504" y="19426"/>
                </a:cubicBezTo>
                <a:cubicBezTo>
                  <a:pt x="5557" y="18639"/>
                  <a:pt x="5800" y="18606"/>
                  <a:pt x="6043" y="19354"/>
                </a:cubicBezTo>
                <a:cubicBezTo>
                  <a:pt x="6156" y="19702"/>
                  <a:pt x="6319" y="19987"/>
                  <a:pt x="6406" y="19987"/>
                </a:cubicBezTo>
                <a:cubicBezTo>
                  <a:pt x="6611" y="19987"/>
                  <a:pt x="6606" y="19891"/>
                  <a:pt x="6367" y="19356"/>
                </a:cubicBezTo>
                <a:cubicBezTo>
                  <a:pt x="6184" y="18944"/>
                  <a:pt x="6185" y="18873"/>
                  <a:pt x="6383" y="18332"/>
                </a:cubicBezTo>
                <a:cubicBezTo>
                  <a:pt x="6555" y="17862"/>
                  <a:pt x="6568" y="17677"/>
                  <a:pt x="6455" y="17366"/>
                </a:cubicBezTo>
                <a:cubicBezTo>
                  <a:pt x="6343" y="17058"/>
                  <a:pt x="6207" y="16979"/>
                  <a:pt x="5778" y="16979"/>
                </a:cubicBezTo>
                <a:lnTo>
                  <a:pt x="5241" y="16979"/>
                </a:lnTo>
                <a:close/>
                <a:moveTo>
                  <a:pt x="2106" y="17011"/>
                </a:moveTo>
                <a:cubicBezTo>
                  <a:pt x="2046" y="17061"/>
                  <a:pt x="1991" y="17565"/>
                  <a:pt x="1991" y="18483"/>
                </a:cubicBezTo>
                <a:lnTo>
                  <a:pt x="1991" y="19987"/>
                </a:lnTo>
                <a:lnTo>
                  <a:pt x="2473" y="19987"/>
                </a:lnTo>
                <a:cubicBezTo>
                  <a:pt x="3016" y="19987"/>
                  <a:pt x="3132" y="19687"/>
                  <a:pt x="2623" y="19600"/>
                </a:cubicBezTo>
                <a:cubicBezTo>
                  <a:pt x="2300" y="19546"/>
                  <a:pt x="2292" y="19515"/>
                  <a:pt x="2257" y="18262"/>
                </a:cubicBezTo>
                <a:cubicBezTo>
                  <a:pt x="2233" y="17364"/>
                  <a:pt x="2166" y="16961"/>
                  <a:pt x="2106" y="17011"/>
                </a:cubicBezTo>
                <a:close/>
                <a:moveTo>
                  <a:pt x="7304" y="17015"/>
                </a:moveTo>
                <a:cubicBezTo>
                  <a:pt x="7145" y="17060"/>
                  <a:pt x="7094" y="17361"/>
                  <a:pt x="7046" y="18531"/>
                </a:cubicBezTo>
                <a:cubicBezTo>
                  <a:pt x="7002" y="19593"/>
                  <a:pt x="7023" y="19987"/>
                  <a:pt x="7128" y="19987"/>
                </a:cubicBezTo>
                <a:cubicBezTo>
                  <a:pt x="7214" y="19987"/>
                  <a:pt x="7287" y="19649"/>
                  <a:pt x="7309" y="19146"/>
                </a:cubicBezTo>
                <a:cubicBezTo>
                  <a:pt x="7350" y="18200"/>
                  <a:pt x="7524" y="18123"/>
                  <a:pt x="7716" y="18963"/>
                </a:cubicBezTo>
                <a:cubicBezTo>
                  <a:pt x="7903" y="19779"/>
                  <a:pt x="8080" y="19755"/>
                  <a:pt x="8276" y="18890"/>
                </a:cubicBezTo>
                <a:cubicBezTo>
                  <a:pt x="8371" y="18472"/>
                  <a:pt x="8499" y="18148"/>
                  <a:pt x="8559" y="18171"/>
                </a:cubicBezTo>
                <a:cubicBezTo>
                  <a:pt x="8620" y="18194"/>
                  <a:pt x="8686" y="18613"/>
                  <a:pt x="8706" y="19101"/>
                </a:cubicBezTo>
                <a:cubicBezTo>
                  <a:pt x="8726" y="19589"/>
                  <a:pt x="8794" y="19987"/>
                  <a:pt x="8856" y="19987"/>
                </a:cubicBezTo>
                <a:cubicBezTo>
                  <a:pt x="8985" y="19987"/>
                  <a:pt x="9005" y="18646"/>
                  <a:pt x="8892" y="17635"/>
                </a:cubicBezTo>
                <a:cubicBezTo>
                  <a:pt x="8792" y="16748"/>
                  <a:pt x="8483" y="16822"/>
                  <a:pt x="8301" y="17777"/>
                </a:cubicBezTo>
                <a:cubicBezTo>
                  <a:pt x="8126" y="18695"/>
                  <a:pt x="7891" y="18673"/>
                  <a:pt x="7675" y="17721"/>
                </a:cubicBezTo>
                <a:cubicBezTo>
                  <a:pt x="7552" y="17181"/>
                  <a:pt x="7445" y="16976"/>
                  <a:pt x="7304" y="17015"/>
                </a:cubicBezTo>
                <a:close/>
                <a:moveTo>
                  <a:pt x="17646" y="21053"/>
                </a:moveTo>
                <a:cubicBezTo>
                  <a:pt x="16505" y="21060"/>
                  <a:pt x="15262" y="21099"/>
                  <a:pt x="14897" y="21163"/>
                </a:cubicBezTo>
                <a:cubicBezTo>
                  <a:pt x="14549" y="21225"/>
                  <a:pt x="14264" y="21357"/>
                  <a:pt x="14264" y="21455"/>
                </a:cubicBezTo>
                <a:cubicBezTo>
                  <a:pt x="14264" y="21574"/>
                  <a:pt x="14785" y="21590"/>
                  <a:pt x="15798" y="21505"/>
                </a:cubicBezTo>
                <a:cubicBezTo>
                  <a:pt x="16642" y="21434"/>
                  <a:pt x="17871" y="21341"/>
                  <a:pt x="18529" y="21297"/>
                </a:cubicBezTo>
                <a:cubicBezTo>
                  <a:pt x="19187" y="21253"/>
                  <a:pt x="19751" y="21180"/>
                  <a:pt x="19783" y="21134"/>
                </a:cubicBezTo>
                <a:cubicBezTo>
                  <a:pt x="19825" y="21071"/>
                  <a:pt x="18787" y="21045"/>
                  <a:pt x="17646" y="21053"/>
                </a:cubicBezTo>
                <a:close/>
              </a:path>
            </a:pathLst>
          </a:custGeom>
          <a:ln w="12700">
            <a:miter lim="400000"/>
          </a:ln>
        </p:spPr>
      </p:pic>
      <p:pic>
        <p:nvPicPr>
          <p:cNvPr id="300" name="197B1994-E8DC-4070-8604-F0AC1C1CCA9B.PNG" descr="197B1994-E8DC-4070-8604-F0AC1C1CCA9B.PNG"/>
          <p:cNvPicPr>
            <a:picLocks noChangeAspect="1"/>
          </p:cNvPicPr>
          <p:nvPr/>
        </p:nvPicPr>
        <p:blipFill>
          <a:blip r:embed="rId2">
            <a:extLst/>
          </a:blip>
          <a:srcRect l="10442" t="7675" r="7052" b="7724"/>
          <a:stretch>
            <a:fillRect/>
          </a:stretch>
        </p:blipFill>
        <p:spPr>
          <a:xfrm>
            <a:off x="18131811" y="3592431"/>
            <a:ext cx="5533829" cy="3782895"/>
          </a:xfrm>
          <a:custGeom>
            <a:avLst/>
            <a:gdLst/>
            <a:ahLst/>
            <a:cxnLst>
              <a:cxn ang="0">
                <a:pos x="wd2" y="hd2"/>
              </a:cxn>
              <a:cxn ang="5400000">
                <a:pos x="wd2" y="hd2"/>
              </a:cxn>
              <a:cxn ang="10800000">
                <a:pos x="wd2" y="hd2"/>
              </a:cxn>
              <a:cxn ang="16200000">
                <a:pos x="wd2" y="hd2"/>
              </a:cxn>
            </a:cxnLst>
            <a:rect l="0" t="0" r="r" b="b"/>
            <a:pathLst>
              <a:path w="21344" h="21558" fill="norm" stroke="1" extrusionOk="0">
                <a:moveTo>
                  <a:pt x="13756" y="0"/>
                </a:moveTo>
                <a:cubicBezTo>
                  <a:pt x="13446" y="3"/>
                  <a:pt x="13161" y="72"/>
                  <a:pt x="12930" y="215"/>
                </a:cubicBezTo>
                <a:cubicBezTo>
                  <a:pt x="12565" y="440"/>
                  <a:pt x="12448" y="658"/>
                  <a:pt x="12190" y="1608"/>
                </a:cubicBezTo>
                <a:cubicBezTo>
                  <a:pt x="12022" y="2228"/>
                  <a:pt x="11819" y="3369"/>
                  <a:pt x="11740" y="4148"/>
                </a:cubicBezTo>
                <a:cubicBezTo>
                  <a:pt x="11661" y="4927"/>
                  <a:pt x="11540" y="5782"/>
                  <a:pt x="11472" y="6048"/>
                </a:cubicBezTo>
                <a:cubicBezTo>
                  <a:pt x="11197" y="7124"/>
                  <a:pt x="11714" y="8597"/>
                  <a:pt x="12545" y="9108"/>
                </a:cubicBezTo>
                <a:lnTo>
                  <a:pt x="12963" y="9366"/>
                </a:lnTo>
                <a:lnTo>
                  <a:pt x="12723" y="9943"/>
                </a:lnTo>
                <a:cubicBezTo>
                  <a:pt x="12591" y="10260"/>
                  <a:pt x="12363" y="10859"/>
                  <a:pt x="12218" y="11273"/>
                </a:cubicBezTo>
                <a:cubicBezTo>
                  <a:pt x="12073" y="11686"/>
                  <a:pt x="11913" y="12024"/>
                  <a:pt x="11861" y="12024"/>
                </a:cubicBezTo>
                <a:cubicBezTo>
                  <a:pt x="11631" y="12024"/>
                  <a:pt x="11452" y="11405"/>
                  <a:pt x="11482" y="10705"/>
                </a:cubicBezTo>
                <a:cubicBezTo>
                  <a:pt x="11522" y="9733"/>
                  <a:pt x="11312" y="9413"/>
                  <a:pt x="10647" y="9438"/>
                </a:cubicBezTo>
                <a:cubicBezTo>
                  <a:pt x="10199" y="9455"/>
                  <a:pt x="10117" y="9527"/>
                  <a:pt x="9917" y="10074"/>
                </a:cubicBezTo>
                <a:cubicBezTo>
                  <a:pt x="9522" y="11158"/>
                  <a:pt x="9727" y="12379"/>
                  <a:pt x="10306" y="12379"/>
                </a:cubicBezTo>
                <a:cubicBezTo>
                  <a:pt x="10425" y="12379"/>
                  <a:pt x="10670" y="12661"/>
                  <a:pt x="10849" y="13007"/>
                </a:cubicBezTo>
                <a:cubicBezTo>
                  <a:pt x="11519" y="14299"/>
                  <a:pt x="12217" y="14463"/>
                  <a:pt x="13005" y="13514"/>
                </a:cubicBezTo>
                <a:lnTo>
                  <a:pt x="13530" y="12883"/>
                </a:lnTo>
                <a:lnTo>
                  <a:pt x="13836" y="13770"/>
                </a:lnTo>
                <a:lnTo>
                  <a:pt x="14142" y="14659"/>
                </a:lnTo>
                <a:lnTo>
                  <a:pt x="13767" y="15050"/>
                </a:lnTo>
                <a:cubicBezTo>
                  <a:pt x="13526" y="15302"/>
                  <a:pt x="13248" y="15907"/>
                  <a:pt x="12989" y="16742"/>
                </a:cubicBezTo>
                <a:cubicBezTo>
                  <a:pt x="12768" y="17456"/>
                  <a:pt x="12550" y="18040"/>
                  <a:pt x="12507" y="18040"/>
                </a:cubicBezTo>
                <a:cubicBezTo>
                  <a:pt x="12464" y="18040"/>
                  <a:pt x="12215" y="17758"/>
                  <a:pt x="11955" y="17411"/>
                </a:cubicBezTo>
                <a:cubicBezTo>
                  <a:pt x="11376" y="16642"/>
                  <a:pt x="10976" y="16638"/>
                  <a:pt x="10917" y="17400"/>
                </a:cubicBezTo>
                <a:cubicBezTo>
                  <a:pt x="10840" y="18384"/>
                  <a:pt x="10958" y="18687"/>
                  <a:pt x="12285" y="20928"/>
                </a:cubicBezTo>
                <a:cubicBezTo>
                  <a:pt x="12530" y="21342"/>
                  <a:pt x="12958" y="21247"/>
                  <a:pt x="13129" y="20743"/>
                </a:cubicBezTo>
                <a:cubicBezTo>
                  <a:pt x="13202" y="20526"/>
                  <a:pt x="13402" y="20156"/>
                  <a:pt x="13574" y="19922"/>
                </a:cubicBezTo>
                <a:cubicBezTo>
                  <a:pt x="13746" y="19687"/>
                  <a:pt x="14081" y="18929"/>
                  <a:pt x="14318" y="18237"/>
                </a:cubicBezTo>
                <a:lnTo>
                  <a:pt x="14750" y="16979"/>
                </a:lnTo>
                <a:lnTo>
                  <a:pt x="15302" y="16979"/>
                </a:lnTo>
                <a:cubicBezTo>
                  <a:pt x="15769" y="16979"/>
                  <a:pt x="15943" y="17087"/>
                  <a:pt x="16414" y="17664"/>
                </a:cubicBezTo>
                <a:cubicBezTo>
                  <a:pt x="17155" y="18574"/>
                  <a:pt x="17760" y="19102"/>
                  <a:pt x="18062" y="19103"/>
                </a:cubicBezTo>
                <a:cubicBezTo>
                  <a:pt x="18372" y="19104"/>
                  <a:pt x="19418" y="18159"/>
                  <a:pt x="19746" y="17583"/>
                </a:cubicBezTo>
                <a:lnTo>
                  <a:pt x="19993" y="17151"/>
                </a:lnTo>
                <a:lnTo>
                  <a:pt x="20501" y="17789"/>
                </a:lnTo>
                <a:cubicBezTo>
                  <a:pt x="21240" y="18720"/>
                  <a:pt x="21593" y="18415"/>
                  <a:pt x="21148" y="17228"/>
                </a:cubicBezTo>
                <a:cubicBezTo>
                  <a:pt x="20571" y="15687"/>
                  <a:pt x="19673" y="14740"/>
                  <a:pt x="19483" y="15470"/>
                </a:cubicBezTo>
                <a:cubicBezTo>
                  <a:pt x="19445" y="15614"/>
                  <a:pt x="19148" y="15972"/>
                  <a:pt x="18823" y="16267"/>
                </a:cubicBezTo>
                <a:lnTo>
                  <a:pt x="18232" y="16803"/>
                </a:lnTo>
                <a:lnTo>
                  <a:pt x="17996" y="16235"/>
                </a:lnTo>
                <a:cubicBezTo>
                  <a:pt x="17757" y="15657"/>
                  <a:pt x="17766" y="15154"/>
                  <a:pt x="18026" y="14367"/>
                </a:cubicBezTo>
                <a:cubicBezTo>
                  <a:pt x="18187" y="13879"/>
                  <a:pt x="17914" y="12441"/>
                  <a:pt x="17384" y="10983"/>
                </a:cubicBezTo>
                <a:cubicBezTo>
                  <a:pt x="17194" y="10459"/>
                  <a:pt x="17062" y="9971"/>
                  <a:pt x="17092" y="9900"/>
                </a:cubicBezTo>
                <a:cubicBezTo>
                  <a:pt x="17122" y="9829"/>
                  <a:pt x="17343" y="9724"/>
                  <a:pt x="17583" y="9667"/>
                </a:cubicBezTo>
                <a:cubicBezTo>
                  <a:pt x="17823" y="9609"/>
                  <a:pt x="18087" y="9430"/>
                  <a:pt x="18168" y="9266"/>
                </a:cubicBezTo>
                <a:cubicBezTo>
                  <a:pt x="18303" y="8996"/>
                  <a:pt x="18351" y="9016"/>
                  <a:pt x="18717" y="9497"/>
                </a:cubicBezTo>
                <a:lnTo>
                  <a:pt x="19120" y="10024"/>
                </a:lnTo>
                <a:lnTo>
                  <a:pt x="18846" y="10676"/>
                </a:lnTo>
                <a:cubicBezTo>
                  <a:pt x="18590" y="11285"/>
                  <a:pt x="18585" y="11352"/>
                  <a:pt x="18765" y="11757"/>
                </a:cubicBezTo>
                <a:cubicBezTo>
                  <a:pt x="19036" y="12366"/>
                  <a:pt x="19313" y="12529"/>
                  <a:pt x="19769" y="12347"/>
                </a:cubicBezTo>
                <a:cubicBezTo>
                  <a:pt x="20277" y="12144"/>
                  <a:pt x="20568" y="11498"/>
                  <a:pt x="20464" y="10804"/>
                </a:cubicBezTo>
                <a:cubicBezTo>
                  <a:pt x="20421" y="10515"/>
                  <a:pt x="20311" y="10188"/>
                  <a:pt x="20219" y="10076"/>
                </a:cubicBezTo>
                <a:cubicBezTo>
                  <a:pt x="20127" y="9964"/>
                  <a:pt x="19885" y="9437"/>
                  <a:pt x="19682" y="8907"/>
                </a:cubicBezTo>
                <a:cubicBezTo>
                  <a:pt x="19053" y="7269"/>
                  <a:pt x="18280" y="6910"/>
                  <a:pt x="16726" y="7534"/>
                </a:cubicBezTo>
                <a:cubicBezTo>
                  <a:pt x="16331" y="7692"/>
                  <a:pt x="15918" y="7832"/>
                  <a:pt x="15804" y="7844"/>
                </a:cubicBezTo>
                <a:cubicBezTo>
                  <a:pt x="15436" y="7883"/>
                  <a:pt x="15545" y="7518"/>
                  <a:pt x="15997" y="7197"/>
                </a:cubicBezTo>
                <a:cubicBezTo>
                  <a:pt x="16240" y="7024"/>
                  <a:pt x="16489" y="6687"/>
                  <a:pt x="16551" y="6446"/>
                </a:cubicBezTo>
                <a:cubicBezTo>
                  <a:pt x="16684" y="5932"/>
                  <a:pt x="16759" y="5909"/>
                  <a:pt x="17046" y="6290"/>
                </a:cubicBezTo>
                <a:cubicBezTo>
                  <a:pt x="17317" y="6651"/>
                  <a:pt x="17560" y="6465"/>
                  <a:pt x="17398" y="6021"/>
                </a:cubicBezTo>
                <a:cubicBezTo>
                  <a:pt x="17261" y="5644"/>
                  <a:pt x="17344" y="5476"/>
                  <a:pt x="17669" y="5476"/>
                </a:cubicBezTo>
                <a:cubicBezTo>
                  <a:pt x="17871" y="5476"/>
                  <a:pt x="17882" y="5438"/>
                  <a:pt x="17744" y="5193"/>
                </a:cubicBezTo>
                <a:cubicBezTo>
                  <a:pt x="17624" y="4980"/>
                  <a:pt x="17457" y="4932"/>
                  <a:pt x="17083" y="5008"/>
                </a:cubicBezTo>
                <a:cubicBezTo>
                  <a:pt x="16807" y="5063"/>
                  <a:pt x="16555" y="5069"/>
                  <a:pt x="16521" y="5019"/>
                </a:cubicBezTo>
                <a:cubicBezTo>
                  <a:pt x="16487" y="4969"/>
                  <a:pt x="16563" y="4434"/>
                  <a:pt x="16691" y="3831"/>
                </a:cubicBezTo>
                <a:cubicBezTo>
                  <a:pt x="16961" y="2552"/>
                  <a:pt x="16920" y="2153"/>
                  <a:pt x="16438" y="1445"/>
                </a:cubicBezTo>
                <a:cubicBezTo>
                  <a:pt x="15838" y="563"/>
                  <a:pt x="14686" y="-10"/>
                  <a:pt x="13756" y="0"/>
                </a:cubicBezTo>
                <a:close/>
                <a:moveTo>
                  <a:pt x="4468" y="767"/>
                </a:moveTo>
                <a:cubicBezTo>
                  <a:pt x="4451" y="731"/>
                  <a:pt x="4439" y="1036"/>
                  <a:pt x="4439" y="1583"/>
                </a:cubicBezTo>
                <a:cubicBezTo>
                  <a:pt x="4439" y="2313"/>
                  <a:pt x="4460" y="2611"/>
                  <a:pt x="4486" y="2246"/>
                </a:cubicBezTo>
                <a:cubicBezTo>
                  <a:pt x="4512" y="1881"/>
                  <a:pt x="4512" y="1286"/>
                  <a:pt x="4486" y="921"/>
                </a:cubicBezTo>
                <a:cubicBezTo>
                  <a:pt x="4480" y="829"/>
                  <a:pt x="4473" y="779"/>
                  <a:pt x="4468" y="767"/>
                </a:cubicBezTo>
                <a:close/>
                <a:moveTo>
                  <a:pt x="6302" y="1106"/>
                </a:moveTo>
                <a:cubicBezTo>
                  <a:pt x="6275" y="1110"/>
                  <a:pt x="6213" y="1224"/>
                  <a:pt x="6142" y="1407"/>
                </a:cubicBezTo>
                <a:cubicBezTo>
                  <a:pt x="6048" y="1650"/>
                  <a:pt x="5971" y="1929"/>
                  <a:pt x="5971" y="2027"/>
                </a:cubicBezTo>
                <a:cubicBezTo>
                  <a:pt x="5971" y="2124"/>
                  <a:pt x="6048" y="2003"/>
                  <a:pt x="6142" y="1760"/>
                </a:cubicBezTo>
                <a:cubicBezTo>
                  <a:pt x="6237" y="1516"/>
                  <a:pt x="6315" y="1237"/>
                  <a:pt x="6315" y="1140"/>
                </a:cubicBezTo>
                <a:cubicBezTo>
                  <a:pt x="6315" y="1116"/>
                  <a:pt x="6310" y="1105"/>
                  <a:pt x="6302" y="1106"/>
                </a:cubicBezTo>
                <a:close/>
                <a:moveTo>
                  <a:pt x="2790" y="1124"/>
                </a:moveTo>
                <a:cubicBezTo>
                  <a:pt x="2763" y="1131"/>
                  <a:pt x="2826" y="1450"/>
                  <a:pt x="2946" y="1900"/>
                </a:cubicBezTo>
                <a:cubicBezTo>
                  <a:pt x="3083" y="2414"/>
                  <a:pt x="3194" y="2886"/>
                  <a:pt x="3194" y="2947"/>
                </a:cubicBezTo>
                <a:cubicBezTo>
                  <a:pt x="3194" y="3008"/>
                  <a:pt x="3224" y="3016"/>
                  <a:pt x="3260" y="2963"/>
                </a:cubicBezTo>
                <a:cubicBezTo>
                  <a:pt x="3334" y="2854"/>
                  <a:pt x="2975" y="1408"/>
                  <a:pt x="2807" y="1140"/>
                </a:cubicBezTo>
                <a:cubicBezTo>
                  <a:pt x="2799" y="1128"/>
                  <a:pt x="2794" y="1123"/>
                  <a:pt x="2790" y="1124"/>
                </a:cubicBezTo>
                <a:close/>
                <a:moveTo>
                  <a:pt x="18379" y="1583"/>
                </a:moveTo>
                <a:cubicBezTo>
                  <a:pt x="18091" y="1583"/>
                  <a:pt x="17514" y="2122"/>
                  <a:pt x="17514" y="2391"/>
                </a:cubicBezTo>
                <a:cubicBezTo>
                  <a:pt x="17514" y="2437"/>
                  <a:pt x="17649" y="2434"/>
                  <a:pt x="17814" y="2384"/>
                </a:cubicBezTo>
                <a:cubicBezTo>
                  <a:pt x="17980" y="2333"/>
                  <a:pt x="18250" y="2249"/>
                  <a:pt x="18416" y="2198"/>
                </a:cubicBezTo>
                <a:cubicBezTo>
                  <a:pt x="18838" y="2070"/>
                  <a:pt x="18809" y="1583"/>
                  <a:pt x="18379" y="1583"/>
                </a:cubicBezTo>
                <a:close/>
                <a:moveTo>
                  <a:pt x="1284" y="2185"/>
                </a:moveTo>
                <a:cubicBezTo>
                  <a:pt x="1269" y="2236"/>
                  <a:pt x="1428" y="2550"/>
                  <a:pt x="1769" y="3094"/>
                </a:cubicBezTo>
                <a:cubicBezTo>
                  <a:pt x="2043" y="3532"/>
                  <a:pt x="2297" y="3847"/>
                  <a:pt x="2334" y="3793"/>
                </a:cubicBezTo>
                <a:cubicBezTo>
                  <a:pt x="2371" y="3739"/>
                  <a:pt x="2146" y="3321"/>
                  <a:pt x="1835" y="2863"/>
                </a:cubicBezTo>
                <a:cubicBezTo>
                  <a:pt x="1486" y="2350"/>
                  <a:pt x="1298" y="2134"/>
                  <a:pt x="1284" y="2185"/>
                </a:cubicBezTo>
                <a:close/>
                <a:moveTo>
                  <a:pt x="7741" y="2192"/>
                </a:moveTo>
                <a:cubicBezTo>
                  <a:pt x="7706" y="2141"/>
                  <a:pt x="7449" y="2502"/>
                  <a:pt x="7170" y="2992"/>
                </a:cubicBezTo>
                <a:cubicBezTo>
                  <a:pt x="6890" y="3483"/>
                  <a:pt x="6708" y="3877"/>
                  <a:pt x="6764" y="3868"/>
                </a:cubicBezTo>
                <a:cubicBezTo>
                  <a:pt x="6914" y="3843"/>
                  <a:pt x="7814" y="2299"/>
                  <a:pt x="7741" y="2192"/>
                </a:cubicBezTo>
                <a:close/>
                <a:moveTo>
                  <a:pt x="5925" y="2332"/>
                </a:moveTo>
                <a:cubicBezTo>
                  <a:pt x="5904" y="2348"/>
                  <a:pt x="5874" y="2395"/>
                  <a:pt x="5842" y="2468"/>
                </a:cubicBezTo>
                <a:cubicBezTo>
                  <a:pt x="5778" y="2614"/>
                  <a:pt x="5726" y="2814"/>
                  <a:pt x="5726" y="2911"/>
                </a:cubicBezTo>
                <a:cubicBezTo>
                  <a:pt x="5726" y="3008"/>
                  <a:pt x="5778" y="2969"/>
                  <a:pt x="5842" y="2823"/>
                </a:cubicBezTo>
                <a:cubicBezTo>
                  <a:pt x="5907" y="2677"/>
                  <a:pt x="5959" y="2477"/>
                  <a:pt x="5959" y="2379"/>
                </a:cubicBezTo>
                <a:cubicBezTo>
                  <a:pt x="5959" y="2331"/>
                  <a:pt x="5946" y="2316"/>
                  <a:pt x="5925" y="2332"/>
                </a:cubicBezTo>
                <a:close/>
                <a:moveTo>
                  <a:pt x="18240" y="3372"/>
                </a:moveTo>
                <a:cubicBezTo>
                  <a:pt x="18072" y="3374"/>
                  <a:pt x="17875" y="3435"/>
                  <a:pt x="17672" y="3558"/>
                </a:cubicBezTo>
                <a:lnTo>
                  <a:pt x="17334" y="3764"/>
                </a:lnTo>
                <a:lnTo>
                  <a:pt x="17693" y="3890"/>
                </a:lnTo>
                <a:cubicBezTo>
                  <a:pt x="18314" y="4110"/>
                  <a:pt x="18717" y="4080"/>
                  <a:pt x="18717" y="3813"/>
                </a:cubicBezTo>
                <a:cubicBezTo>
                  <a:pt x="18717" y="3525"/>
                  <a:pt x="18520" y="3369"/>
                  <a:pt x="18240" y="3372"/>
                </a:cubicBezTo>
                <a:close/>
                <a:moveTo>
                  <a:pt x="4494" y="3836"/>
                </a:moveTo>
                <a:cubicBezTo>
                  <a:pt x="3943" y="3851"/>
                  <a:pt x="3371" y="4091"/>
                  <a:pt x="3014" y="4492"/>
                </a:cubicBezTo>
                <a:cubicBezTo>
                  <a:pt x="2389" y="5192"/>
                  <a:pt x="2228" y="5935"/>
                  <a:pt x="2042" y="8986"/>
                </a:cubicBezTo>
                <a:cubicBezTo>
                  <a:pt x="1883" y="11581"/>
                  <a:pt x="1852" y="11781"/>
                  <a:pt x="1570" y="12119"/>
                </a:cubicBezTo>
                <a:cubicBezTo>
                  <a:pt x="1304" y="12438"/>
                  <a:pt x="1270" y="12615"/>
                  <a:pt x="1270" y="13661"/>
                </a:cubicBezTo>
                <a:cubicBezTo>
                  <a:pt x="1270" y="15020"/>
                  <a:pt x="1334" y="15119"/>
                  <a:pt x="2473" y="15509"/>
                </a:cubicBezTo>
                <a:cubicBezTo>
                  <a:pt x="3444" y="15841"/>
                  <a:pt x="6190" y="15700"/>
                  <a:pt x="7046" y="15274"/>
                </a:cubicBezTo>
                <a:lnTo>
                  <a:pt x="7707" y="14943"/>
                </a:lnTo>
                <a:lnTo>
                  <a:pt x="7744" y="13813"/>
                </a:lnTo>
                <a:cubicBezTo>
                  <a:pt x="7776" y="12787"/>
                  <a:pt x="7749" y="12636"/>
                  <a:pt x="7453" y="12182"/>
                </a:cubicBezTo>
                <a:cubicBezTo>
                  <a:pt x="7142" y="11705"/>
                  <a:pt x="7121" y="11548"/>
                  <a:pt x="6984" y="8886"/>
                </a:cubicBezTo>
                <a:cubicBezTo>
                  <a:pt x="6889" y="7018"/>
                  <a:pt x="6776" y="5911"/>
                  <a:pt x="6646" y="5541"/>
                </a:cubicBezTo>
                <a:cubicBezTo>
                  <a:pt x="6466" y="5028"/>
                  <a:pt x="5807" y="4071"/>
                  <a:pt x="5622" y="4053"/>
                </a:cubicBezTo>
                <a:cubicBezTo>
                  <a:pt x="5577" y="4049"/>
                  <a:pt x="5310" y="3980"/>
                  <a:pt x="5028" y="3899"/>
                </a:cubicBezTo>
                <a:cubicBezTo>
                  <a:pt x="4858" y="3851"/>
                  <a:pt x="4677" y="3831"/>
                  <a:pt x="4494" y="3836"/>
                </a:cubicBezTo>
                <a:close/>
                <a:moveTo>
                  <a:pt x="373" y="4064"/>
                </a:moveTo>
                <a:cubicBezTo>
                  <a:pt x="303" y="4067"/>
                  <a:pt x="545" y="4343"/>
                  <a:pt x="909" y="4680"/>
                </a:cubicBezTo>
                <a:cubicBezTo>
                  <a:pt x="1622" y="5339"/>
                  <a:pt x="1631" y="5345"/>
                  <a:pt x="1631" y="5207"/>
                </a:cubicBezTo>
                <a:cubicBezTo>
                  <a:pt x="1631" y="5069"/>
                  <a:pt x="520" y="4060"/>
                  <a:pt x="373" y="4064"/>
                </a:cubicBezTo>
                <a:close/>
                <a:moveTo>
                  <a:pt x="8664" y="4180"/>
                </a:moveTo>
                <a:cubicBezTo>
                  <a:pt x="8509" y="4223"/>
                  <a:pt x="7677" y="4888"/>
                  <a:pt x="7473" y="5152"/>
                </a:cubicBezTo>
                <a:cubicBezTo>
                  <a:pt x="7260" y="5427"/>
                  <a:pt x="7493" y="5302"/>
                  <a:pt x="8051" y="4842"/>
                </a:cubicBezTo>
                <a:cubicBezTo>
                  <a:pt x="8357" y="4591"/>
                  <a:pt x="8642" y="4304"/>
                  <a:pt x="8685" y="4202"/>
                </a:cubicBezTo>
                <a:cubicBezTo>
                  <a:pt x="8694" y="4180"/>
                  <a:pt x="8686" y="4174"/>
                  <a:pt x="8664" y="4180"/>
                </a:cubicBezTo>
                <a:close/>
                <a:moveTo>
                  <a:pt x="669" y="6559"/>
                </a:moveTo>
                <a:cubicBezTo>
                  <a:pt x="592" y="6559"/>
                  <a:pt x="515" y="6571"/>
                  <a:pt x="457" y="6593"/>
                </a:cubicBezTo>
                <a:cubicBezTo>
                  <a:pt x="341" y="6638"/>
                  <a:pt x="437" y="6674"/>
                  <a:pt x="669" y="6674"/>
                </a:cubicBezTo>
                <a:cubicBezTo>
                  <a:pt x="900" y="6674"/>
                  <a:pt x="994" y="6638"/>
                  <a:pt x="878" y="6593"/>
                </a:cubicBezTo>
                <a:cubicBezTo>
                  <a:pt x="820" y="6571"/>
                  <a:pt x="745" y="6559"/>
                  <a:pt x="669" y="6559"/>
                </a:cubicBezTo>
                <a:close/>
                <a:moveTo>
                  <a:pt x="8475" y="6561"/>
                </a:moveTo>
                <a:cubicBezTo>
                  <a:pt x="8410" y="6560"/>
                  <a:pt x="8339" y="6571"/>
                  <a:pt x="8281" y="6593"/>
                </a:cubicBezTo>
                <a:cubicBezTo>
                  <a:pt x="8164" y="6638"/>
                  <a:pt x="8231" y="6678"/>
                  <a:pt x="8429" y="6681"/>
                </a:cubicBezTo>
                <a:cubicBezTo>
                  <a:pt x="8628" y="6685"/>
                  <a:pt x="8724" y="6648"/>
                  <a:pt x="8642" y="6600"/>
                </a:cubicBezTo>
                <a:cubicBezTo>
                  <a:pt x="8601" y="6576"/>
                  <a:pt x="8541" y="6563"/>
                  <a:pt x="8475" y="6561"/>
                </a:cubicBezTo>
                <a:close/>
                <a:moveTo>
                  <a:pt x="788" y="8509"/>
                </a:moveTo>
                <a:cubicBezTo>
                  <a:pt x="733" y="8509"/>
                  <a:pt x="679" y="8520"/>
                  <a:pt x="638" y="8545"/>
                </a:cubicBezTo>
                <a:cubicBezTo>
                  <a:pt x="555" y="8594"/>
                  <a:pt x="622" y="8633"/>
                  <a:pt x="788" y="8633"/>
                </a:cubicBezTo>
                <a:cubicBezTo>
                  <a:pt x="953" y="8633"/>
                  <a:pt x="1022" y="8594"/>
                  <a:pt x="939" y="8545"/>
                </a:cubicBezTo>
                <a:cubicBezTo>
                  <a:pt x="898" y="8520"/>
                  <a:pt x="842" y="8509"/>
                  <a:pt x="788" y="8509"/>
                </a:cubicBezTo>
                <a:close/>
                <a:moveTo>
                  <a:pt x="8249" y="8509"/>
                </a:moveTo>
                <a:cubicBezTo>
                  <a:pt x="8194" y="8509"/>
                  <a:pt x="8140" y="8520"/>
                  <a:pt x="8099" y="8545"/>
                </a:cubicBezTo>
                <a:cubicBezTo>
                  <a:pt x="8016" y="8594"/>
                  <a:pt x="8083" y="8633"/>
                  <a:pt x="8249" y="8633"/>
                </a:cubicBezTo>
                <a:cubicBezTo>
                  <a:pt x="8414" y="8633"/>
                  <a:pt x="8481" y="8594"/>
                  <a:pt x="8399" y="8545"/>
                </a:cubicBezTo>
                <a:cubicBezTo>
                  <a:pt x="8357" y="8520"/>
                  <a:pt x="8303" y="8509"/>
                  <a:pt x="8249" y="8509"/>
                </a:cubicBezTo>
                <a:close/>
                <a:moveTo>
                  <a:pt x="186" y="8685"/>
                </a:moveTo>
                <a:cubicBezTo>
                  <a:pt x="132" y="8685"/>
                  <a:pt x="78" y="8697"/>
                  <a:pt x="36" y="8721"/>
                </a:cubicBezTo>
                <a:cubicBezTo>
                  <a:pt x="16" y="8734"/>
                  <a:pt x="4" y="8745"/>
                  <a:pt x="1" y="8755"/>
                </a:cubicBezTo>
                <a:cubicBezTo>
                  <a:pt x="-7" y="8787"/>
                  <a:pt x="62" y="8812"/>
                  <a:pt x="186" y="8812"/>
                </a:cubicBezTo>
                <a:cubicBezTo>
                  <a:pt x="352" y="8812"/>
                  <a:pt x="421" y="8770"/>
                  <a:pt x="338" y="8721"/>
                </a:cubicBezTo>
                <a:cubicBezTo>
                  <a:pt x="297" y="8697"/>
                  <a:pt x="241" y="8685"/>
                  <a:pt x="186" y="8685"/>
                </a:cubicBezTo>
                <a:close/>
                <a:moveTo>
                  <a:pt x="8850" y="8685"/>
                </a:moveTo>
                <a:cubicBezTo>
                  <a:pt x="8796" y="8685"/>
                  <a:pt x="8742" y="8697"/>
                  <a:pt x="8700" y="8721"/>
                </a:cubicBezTo>
                <a:cubicBezTo>
                  <a:pt x="8618" y="8770"/>
                  <a:pt x="8685" y="8812"/>
                  <a:pt x="8850" y="8812"/>
                </a:cubicBezTo>
                <a:cubicBezTo>
                  <a:pt x="9016" y="8812"/>
                  <a:pt x="9083" y="8770"/>
                  <a:pt x="9000" y="8721"/>
                </a:cubicBezTo>
                <a:cubicBezTo>
                  <a:pt x="8959" y="8697"/>
                  <a:pt x="8905" y="8685"/>
                  <a:pt x="8850" y="8685"/>
                </a:cubicBezTo>
                <a:close/>
                <a:moveTo>
                  <a:pt x="4047" y="16966"/>
                </a:moveTo>
                <a:cubicBezTo>
                  <a:pt x="3905" y="16949"/>
                  <a:pt x="3761" y="17395"/>
                  <a:pt x="3580" y="18302"/>
                </a:cubicBezTo>
                <a:cubicBezTo>
                  <a:pt x="3434" y="19030"/>
                  <a:pt x="3315" y="19707"/>
                  <a:pt x="3315" y="19806"/>
                </a:cubicBezTo>
                <a:cubicBezTo>
                  <a:pt x="3315" y="20129"/>
                  <a:pt x="3526" y="19998"/>
                  <a:pt x="3591" y="19634"/>
                </a:cubicBezTo>
                <a:cubicBezTo>
                  <a:pt x="3678" y="19145"/>
                  <a:pt x="4210" y="19164"/>
                  <a:pt x="4449" y="19666"/>
                </a:cubicBezTo>
                <a:cubicBezTo>
                  <a:pt x="4766" y="20330"/>
                  <a:pt x="4785" y="19903"/>
                  <a:pt x="4508" y="18413"/>
                </a:cubicBezTo>
                <a:cubicBezTo>
                  <a:pt x="4331" y="17463"/>
                  <a:pt x="4189" y="16982"/>
                  <a:pt x="4047" y="16966"/>
                </a:cubicBezTo>
                <a:close/>
                <a:moveTo>
                  <a:pt x="763" y="16979"/>
                </a:moveTo>
                <a:cubicBezTo>
                  <a:pt x="645" y="16979"/>
                  <a:pt x="547" y="17040"/>
                  <a:pt x="546" y="17113"/>
                </a:cubicBezTo>
                <a:cubicBezTo>
                  <a:pt x="545" y="17186"/>
                  <a:pt x="415" y="17862"/>
                  <a:pt x="255" y="18617"/>
                </a:cubicBezTo>
                <a:cubicBezTo>
                  <a:pt x="38" y="19646"/>
                  <a:pt x="4" y="19987"/>
                  <a:pt x="122" y="19987"/>
                </a:cubicBezTo>
                <a:cubicBezTo>
                  <a:pt x="208" y="19987"/>
                  <a:pt x="308" y="19829"/>
                  <a:pt x="342" y="19634"/>
                </a:cubicBezTo>
                <a:cubicBezTo>
                  <a:pt x="430" y="19141"/>
                  <a:pt x="948" y="19167"/>
                  <a:pt x="1181" y="19677"/>
                </a:cubicBezTo>
                <a:cubicBezTo>
                  <a:pt x="1491" y="20356"/>
                  <a:pt x="1510" y="19944"/>
                  <a:pt x="1239" y="18431"/>
                </a:cubicBezTo>
                <a:cubicBezTo>
                  <a:pt x="1036" y="17293"/>
                  <a:pt x="933" y="16979"/>
                  <a:pt x="763" y="16979"/>
                </a:cubicBezTo>
                <a:close/>
                <a:moveTo>
                  <a:pt x="5241" y="16979"/>
                </a:moveTo>
                <a:lnTo>
                  <a:pt x="5241" y="18483"/>
                </a:lnTo>
                <a:cubicBezTo>
                  <a:pt x="5241" y="19927"/>
                  <a:pt x="5426" y="20590"/>
                  <a:pt x="5504" y="19426"/>
                </a:cubicBezTo>
                <a:cubicBezTo>
                  <a:pt x="5557" y="18639"/>
                  <a:pt x="5800" y="18606"/>
                  <a:pt x="6043" y="19354"/>
                </a:cubicBezTo>
                <a:cubicBezTo>
                  <a:pt x="6156" y="19702"/>
                  <a:pt x="6319" y="19987"/>
                  <a:pt x="6406" y="19987"/>
                </a:cubicBezTo>
                <a:cubicBezTo>
                  <a:pt x="6611" y="19987"/>
                  <a:pt x="6606" y="19891"/>
                  <a:pt x="6367" y="19356"/>
                </a:cubicBezTo>
                <a:cubicBezTo>
                  <a:pt x="6184" y="18944"/>
                  <a:pt x="6185" y="18873"/>
                  <a:pt x="6383" y="18332"/>
                </a:cubicBezTo>
                <a:cubicBezTo>
                  <a:pt x="6555" y="17862"/>
                  <a:pt x="6568" y="17677"/>
                  <a:pt x="6455" y="17366"/>
                </a:cubicBezTo>
                <a:cubicBezTo>
                  <a:pt x="6343" y="17058"/>
                  <a:pt x="6207" y="16979"/>
                  <a:pt x="5778" y="16979"/>
                </a:cubicBezTo>
                <a:lnTo>
                  <a:pt x="5241" y="16979"/>
                </a:lnTo>
                <a:close/>
                <a:moveTo>
                  <a:pt x="2106" y="17011"/>
                </a:moveTo>
                <a:cubicBezTo>
                  <a:pt x="2046" y="17061"/>
                  <a:pt x="1991" y="17565"/>
                  <a:pt x="1991" y="18483"/>
                </a:cubicBezTo>
                <a:lnTo>
                  <a:pt x="1991" y="19987"/>
                </a:lnTo>
                <a:lnTo>
                  <a:pt x="2473" y="19987"/>
                </a:lnTo>
                <a:cubicBezTo>
                  <a:pt x="3016" y="19987"/>
                  <a:pt x="3132" y="19687"/>
                  <a:pt x="2623" y="19600"/>
                </a:cubicBezTo>
                <a:cubicBezTo>
                  <a:pt x="2300" y="19546"/>
                  <a:pt x="2292" y="19515"/>
                  <a:pt x="2257" y="18262"/>
                </a:cubicBezTo>
                <a:cubicBezTo>
                  <a:pt x="2233" y="17364"/>
                  <a:pt x="2166" y="16961"/>
                  <a:pt x="2106" y="17011"/>
                </a:cubicBezTo>
                <a:close/>
                <a:moveTo>
                  <a:pt x="7304" y="17015"/>
                </a:moveTo>
                <a:cubicBezTo>
                  <a:pt x="7145" y="17060"/>
                  <a:pt x="7094" y="17361"/>
                  <a:pt x="7046" y="18531"/>
                </a:cubicBezTo>
                <a:cubicBezTo>
                  <a:pt x="7002" y="19593"/>
                  <a:pt x="7023" y="19987"/>
                  <a:pt x="7128" y="19987"/>
                </a:cubicBezTo>
                <a:cubicBezTo>
                  <a:pt x="7214" y="19987"/>
                  <a:pt x="7287" y="19649"/>
                  <a:pt x="7309" y="19146"/>
                </a:cubicBezTo>
                <a:cubicBezTo>
                  <a:pt x="7350" y="18200"/>
                  <a:pt x="7524" y="18123"/>
                  <a:pt x="7716" y="18963"/>
                </a:cubicBezTo>
                <a:cubicBezTo>
                  <a:pt x="7903" y="19779"/>
                  <a:pt x="8080" y="19755"/>
                  <a:pt x="8276" y="18890"/>
                </a:cubicBezTo>
                <a:cubicBezTo>
                  <a:pt x="8371" y="18472"/>
                  <a:pt x="8499" y="18148"/>
                  <a:pt x="8559" y="18171"/>
                </a:cubicBezTo>
                <a:cubicBezTo>
                  <a:pt x="8620" y="18194"/>
                  <a:pt x="8686" y="18613"/>
                  <a:pt x="8706" y="19101"/>
                </a:cubicBezTo>
                <a:cubicBezTo>
                  <a:pt x="8726" y="19589"/>
                  <a:pt x="8794" y="19987"/>
                  <a:pt x="8856" y="19987"/>
                </a:cubicBezTo>
                <a:cubicBezTo>
                  <a:pt x="8985" y="19987"/>
                  <a:pt x="9005" y="18646"/>
                  <a:pt x="8892" y="17635"/>
                </a:cubicBezTo>
                <a:cubicBezTo>
                  <a:pt x="8792" y="16748"/>
                  <a:pt x="8483" y="16822"/>
                  <a:pt x="8301" y="17777"/>
                </a:cubicBezTo>
                <a:cubicBezTo>
                  <a:pt x="8126" y="18695"/>
                  <a:pt x="7891" y="18673"/>
                  <a:pt x="7675" y="17721"/>
                </a:cubicBezTo>
                <a:cubicBezTo>
                  <a:pt x="7552" y="17181"/>
                  <a:pt x="7445" y="16976"/>
                  <a:pt x="7304" y="17015"/>
                </a:cubicBezTo>
                <a:close/>
                <a:moveTo>
                  <a:pt x="17646" y="21053"/>
                </a:moveTo>
                <a:cubicBezTo>
                  <a:pt x="16505" y="21060"/>
                  <a:pt x="15262" y="21099"/>
                  <a:pt x="14897" y="21163"/>
                </a:cubicBezTo>
                <a:cubicBezTo>
                  <a:pt x="14549" y="21225"/>
                  <a:pt x="14264" y="21357"/>
                  <a:pt x="14264" y="21455"/>
                </a:cubicBezTo>
                <a:cubicBezTo>
                  <a:pt x="14264" y="21574"/>
                  <a:pt x="14785" y="21590"/>
                  <a:pt x="15798" y="21505"/>
                </a:cubicBezTo>
                <a:cubicBezTo>
                  <a:pt x="16642" y="21434"/>
                  <a:pt x="17871" y="21341"/>
                  <a:pt x="18529" y="21297"/>
                </a:cubicBezTo>
                <a:cubicBezTo>
                  <a:pt x="19187" y="21253"/>
                  <a:pt x="19751" y="21180"/>
                  <a:pt x="19783" y="21134"/>
                </a:cubicBezTo>
                <a:cubicBezTo>
                  <a:pt x="19825" y="21071"/>
                  <a:pt x="18787" y="21045"/>
                  <a:pt x="17646" y="21053"/>
                </a:cubicBezTo>
                <a:close/>
              </a:path>
            </a:pathLst>
          </a:cu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circa 80% di tutte le procedure"/>
          <p:cNvSpPr txBox="1"/>
          <p:nvPr/>
        </p:nvSpPr>
        <p:spPr>
          <a:xfrm>
            <a:off x="7308563" y="9976871"/>
            <a:ext cx="9766873" cy="9202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500"/>
            </a:lvl1pPr>
          </a:lstStyle>
          <a:p>
            <a:pPr/>
            <a:r>
              <a:t>circa 80% di tutte le procedure</a:t>
            </a:r>
          </a:p>
        </p:txBody>
      </p:sp>
      <p:sp>
        <p:nvSpPr>
          <p:cNvPr id="303" name="SLEEVE G."/>
          <p:cNvSpPr txBox="1"/>
          <p:nvPr/>
        </p:nvSpPr>
        <p:spPr>
          <a:xfrm>
            <a:off x="7241807" y="3248350"/>
            <a:ext cx="3580957" cy="9202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500"/>
            </a:lvl1pPr>
          </a:lstStyle>
          <a:p>
            <a:pPr/>
            <a:r>
              <a:t>SLEEVE G.</a:t>
            </a:r>
          </a:p>
        </p:txBody>
      </p:sp>
      <p:sp>
        <p:nvSpPr>
          <p:cNvPr id="304" name="RYGBP"/>
          <p:cNvSpPr txBox="1"/>
          <p:nvPr/>
        </p:nvSpPr>
        <p:spPr>
          <a:xfrm>
            <a:off x="13346917" y="3248350"/>
            <a:ext cx="2480819" cy="9202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500"/>
            </a:lvl1pPr>
          </a:lstStyle>
          <a:p>
            <a:pPr/>
            <a:r>
              <a:t>RYGBP</a:t>
            </a:r>
          </a:p>
        </p:txBody>
      </p:sp>
      <p:sp>
        <p:nvSpPr>
          <p:cNvPr id="305" name="CHIRURGIA BARIATRICA"/>
          <p:cNvSpPr txBox="1"/>
          <p:nvPr/>
        </p:nvSpPr>
        <p:spPr>
          <a:xfrm>
            <a:off x="6404609" y="769205"/>
            <a:ext cx="11574781" cy="12296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7500"/>
            </a:lvl1pPr>
          </a:lstStyle>
          <a:p>
            <a:pPr/>
            <a:r>
              <a:t>CHIRURGIA BARIATRICA</a:t>
            </a:r>
          </a:p>
        </p:txBody>
      </p:sp>
      <p:pic>
        <p:nvPicPr>
          <p:cNvPr id="306" name="AB1E14ED-B967-4D1A-A479-2CED01CCD406.PNG" descr="AB1E14ED-B967-4D1A-A479-2CED01CCD406.PNG"/>
          <p:cNvPicPr>
            <a:picLocks noChangeAspect="1"/>
          </p:cNvPicPr>
          <p:nvPr/>
        </p:nvPicPr>
        <p:blipFill>
          <a:blip r:embed="rId2">
            <a:extLst/>
          </a:blip>
          <a:srcRect l="9112" t="27377" r="4861" b="28776"/>
          <a:stretch>
            <a:fillRect/>
          </a:stretch>
        </p:blipFill>
        <p:spPr>
          <a:xfrm>
            <a:off x="5836705" y="4798334"/>
            <a:ext cx="5388159" cy="4119332"/>
          </a:xfrm>
          <a:custGeom>
            <a:avLst/>
            <a:gdLst/>
            <a:ahLst/>
            <a:cxnLst>
              <a:cxn ang="0">
                <a:pos x="wd2" y="hd2"/>
              </a:cxn>
              <a:cxn ang="5400000">
                <a:pos x="wd2" y="hd2"/>
              </a:cxn>
              <a:cxn ang="10800000">
                <a:pos x="wd2" y="hd2"/>
              </a:cxn>
              <a:cxn ang="16200000">
                <a:pos x="wd2" y="hd2"/>
              </a:cxn>
            </a:cxnLst>
            <a:rect l="0" t="0" r="r" b="b"/>
            <a:pathLst>
              <a:path w="20723" h="21227" fill="norm" stroke="1" extrusionOk="0">
                <a:moveTo>
                  <a:pt x="7504" y="2"/>
                </a:moveTo>
                <a:cubicBezTo>
                  <a:pt x="7461" y="6"/>
                  <a:pt x="7416" y="15"/>
                  <a:pt x="7370" y="29"/>
                </a:cubicBezTo>
                <a:cubicBezTo>
                  <a:pt x="6967" y="147"/>
                  <a:pt x="5935" y="1139"/>
                  <a:pt x="5853" y="1489"/>
                </a:cubicBezTo>
                <a:cubicBezTo>
                  <a:pt x="5812" y="1659"/>
                  <a:pt x="5890" y="1993"/>
                  <a:pt x="6056" y="2372"/>
                </a:cubicBezTo>
                <a:cubicBezTo>
                  <a:pt x="6202" y="2708"/>
                  <a:pt x="6434" y="3426"/>
                  <a:pt x="6571" y="3967"/>
                </a:cubicBezTo>
                <a:cubicBezTo>
                  <a:pt x="6709" y="4509"/>
                  <a:pt x="7020" y="5343"/>
                  <a:pt x="7263" y="5822"/>
                </a:cubicBezTo>
                <a:cubicBezTo>
                  <a:pt x="7931" y="7141"/>
                  <a:pt x="8122" y="7901"/>
                  <a:pt x="8130" y="9287"/>
                </a:cubicBezTo>
                <a:cubicBezTo>
                  <a:pt x="8136" y="10365"/>
                  <a:pt x="8104" y="10559"/>
                  <a:pt x="7780" y="11442"/>
                </a:cubicBezTo>
                <a:cubicBezTo>
                  <a:pt x="7564" y="12033"/>
                  <a:pt x="7195" y="12720"/>
                  <a:pt x="6840" y="13197"/>
                </a:cubicBezTo>
                <a:cubicBezTo>
                  <a:pt x="6096" y="14195"/>
                  <a:pt x="5525" y="14414"/>
                  <a:pt x="4302" y="14170"/>
                </a:cubicBezTo>
                <a:cubicBezTo>
                  <a:pt x="3010" y="13913"/>
                  <a:pt x="2589" y="13961"/>
                  <a:pt x="1864" y="14447"/>
                </a:cubicBezTo>
                <a:cubicBezTo>
                  <a:pt x="714" y="15216"/>
                  <a:pt x="99" y="16737"/>
                  <a:pt x="14" y="19021"/>
                </a:cubicBezTo>
                <a:cubicBezTo>
                  <a:pt x="-41" y="20506"/>
                  <a:pt x="64" y="21053"/>
                  <a:pt x="422" y="21157"/>
                </a:cubicBezTo>
                <a:cubicBezTo>
                  <a:pt x="696" y="21236"/>
                  <a:pt x="1733" y="21153"/>
                  <a:pt x="2125" y="21022"/>
                </a:cubicBezTo>
                <a:cubicBezTo>
                  <a:pt x="2380" y="20936"/>
                  <a:pt x="2388" y="20899"/>
                  <a:pt x="2356" y="20022"/>
                </a:cubicBezTo>
                <a:lnTo>
                  <a:pt x="2322" y="19109"/>
                </a:lnTo>
                <a:lnTo>
                  <a:pt x="2727" y="18739"/>
                </a:lnTo>
                <a:cubicBezTo>
                  <a:pt x="3130" y="18369"/>
                  <a:pt x="3503" y="17632"/>
                  <a:pt x="3511" y="17187"/>
                </a:cubicBezTo>
                <a:cubicBezTo>
                  <a:pt x="3519" y="16779"/>
                  <a:pt x="3686" y="16782"/>
                  <a:pt x="4363" y="17212"/>
                </a:cubicBezTo>
                <a:cubicBezTo>
                  <a:pt x="5288" y="17798"/>
                  <a:pt x="5606" y="17761"/>
                  <a:pt x="6861" y="16925"/>
                </a:cubicBezTo>
                <a:cubicBezTo>
                  <a:pt x="8758" y="15662"/>
                  <a:pt x="9595" y="14612"/>
                  <a:pt x="10319" y="12586"/>
                </a:cubicBezTo>
                <a:cubicBezTo>
                  <a:pt x="11528" y="9201"/>
                  <a:pt x="11827" y="5188"/>
                  <a:pt x="11028" y="3049"/>
                </a:cubicBezTo>
                <a:cubicBezTo>
                  <a:pt x="10755" y="2316"/>
                  <a:pt x="10705" y="2258"/>
                  <a:pt x="10369" y="2250"/>
                </a:cubicBezTo>
                <a:cubicBezTo>
                  <a:pt x="10169" y="2245"/>
                  <a:pt x="9927" y="2229"/>
                  <a:pt x="9832" y="2215"/>
                </a:cubicBezTo>
                <a:cubicBezTo>
                  <a:pt x="9736" y="2201"/>
                  <a:pt x="9331" y="1786"/>
                  <a:pt x="8931" y="1294"/>
                </a:cubicBezTo>
                <a:cubicBezTo>
                  <a:pt x="8068" y="233"/>
                  <a:pt x="7807" y="-24"/>
                  <a:pt x="7504" y="2"/>
                </a:cubicBezTo>
                <a:close/>
                <a:moveTo>
                  <a:pt x="15148" y="192"/>
                </a:moveTo>
                <a:cubicBezTo>
                  <a:pt x="14189" y="220"/>
                  <a:pt x="13201" y="514"/>
                  <a:pt x="12289" y="1076"/>
                </a:cubicBezTo>
                <a:cubicBezTo>
                  <a:pt x="11208" y="1741"/>
                  <a:pt x="11230" y="1675"/>
                  <a:pt x="11685" y="2957"/>
                </a:cubicBezTo>
                <a:cubicBezTo>
                  <a:pt x="12070" y="4044"/>
                  <a:pt x="12079" y="4105"/>
                  <a:pt x="12115" y="5945"/>
                </a:cubicBezTo>
                <a:cubicBezTo>
                  <a:pt x="12219" y="11214"/>
                  <a:pt x="10545" y="15417"/>
                  <a:pt x="7599" y="17287"/>
                </a:cubicBezTo>
                <a:cubicBezTo>
                  <a:pt x="7038" y="17643"/>
                  <a:pt x="6475" y="18001"/>
                  <a:pt x="6347" y="18083"/>
                </a:cubicBezTo>
                <a:cubicBezTo>
                  <a:pt x="5737" y="18472"/>
                  <a:pt x="6020" y="19124"/>
                  <a:pt x="7136" y="19899"/>
                </a:cubicBezTo>
                <a:cubicBezTo>
                  <a:pt x="7968" y="20477"/>
                  <a:pt x="8687" y="20801"/>
                  <a:pt x="9678" y="21042"/>
                </a:cubicBezTo>
                <a:cubicBezTo>
                  <a:pt x="11874" y="21576"/>
                  <a:pt x="14575" y="20931"/>
                  <a:pt x="16449" y="19426"/>
                </a:cubicBezTo>
                <a:cubicBezTo>
                  <a:pt x="17861" y="18292"/>
                  <a:pt x="19241" y="16113"/>
                  <a:pt x="19912" y="13954"/>
                </a:cubicBezTo>
                <a:cubicBezTo>
                  <a:pt x="21559" y="8652"/>
                  <a:pt x="20612" y="2679"/>
                  <a:pt x="17845" y="918"/>
                </a:cubicBezTo>
                <a:cubicBezTo>
                  <a:pt x="17040" y="406"/>
                  <a:pt x="16108" y="165"/>
                  <a:pt x="15148" y="192"/>
                </a:cubicBezTo>
                <a:close/>
              </a:path>
            </a:pathLst>
          </a:custGeom>
          <a:ln w="12700">
            <a:miter lim="400000"/>
          </a:ln>
        </p:spPr>
      </p:pic>
      <p:pic>
        <p:nvPicPr>
          <p:cNvPr id="307" name="07E49F95-62BE-433B-8B81-04A77E294C90.PNG" descr="07E49F95-62BE-433B-8B81-04A77E294C90.PNG"/>
          <p:cNvPicPr>
            <a:picLocks noChangeAspect="1"/>
          </p:cNvPicPr>
          <p:nvPr/>
        </p:nvPicPr>
        <p:blipFill>
          <a:blip r:embed="rId3">
            <a:extLst/>
          </a:blip>
          <a:srcRect l="20496" t="25463" r="11597" b="14671"/>
          <a:stretch>
            <a:fillRect/>
          </a:stretch>
        </p:blipFill>
        <p:spPr>
          <a:xfrm>
            <a:off x="12812799" y="4511380"/>
            <a:ext cx="3549055" cy="4693241"/>
          </a:xfrm>
          <a:custGeom>
            <a:avLst/>
            <a:gdLst/>
            <a:ahLst/>
            <a:cxnLst>
              <a:cxn ang="0">
                <a:pos x="wd2" y="hd2"/>
              </a:cxn>
              <a:cxn ang="5400000">
                <a:pos x="wd2" y="hd2"/>
              </a:cxn>
              <a:cxn ang="10800000">
                <a:pos x="wd2" y="hd2"/>
              </a:cxn>
              <a:cxn ang="16200000">
                <a:pos x="wd2" y="hd2"/>
              </a:cxn>
            </a:cxnLst>
            <a:rect l="0" t="0" r="r" b="b"/>
            <a:pathLst>
              <a:path w="21520" h="21592" fill="norm" stroke="1" extrusionOk="0">
                <a:moveTo>
                  <a:pt x="13100" y="0"/>
                </a:moveTo>
                <a:cubicBezTo>
                  <a:pt x="12973" y="0"/>
                  <a:pt x="12846" y="3"/>
                  <a:pt x="12749" y="11"/>
                </a:cubicBezTo>
                <a:cubicBezTo>
                  <a:pt x="12555" y="26"/>
                  <a:pt x="12713" y="40"/>
                  <a:pt x="13100" y="40"/>
                </a:cubicBezTo>
                <a:cubicBezTo>
                  <a:pt x="13487" y="40"/>
                  <a:pt x="13645" y="26"/>
                  <a:pt x="13452" y="11"/>
                </a:cubicBezTo>
                <a:cubicBezTo>
                  <a:pt x="13355" y="3"/>
                  <a:pt x="13228" y="0"/>
                  <a:pt x="13100" y="0"/>
                </a:cubicBezTo>
                <a:close/>
                <a:moveTo>
                  <a:pt x="12256" y="69"/>
                </a:moveTo>
                <a:cubicBezTo>
                  <a:pt x="11982" y="65"/>
                  <a:pt x="11057" y="400"/>
                  <a:pt x="10200" y="813"/>
                </a:cubicBezTo>
                <a:cubicBezTo>
                  <a:pt x="9519" y="1140"/>
                  <a:pt x="9301" y="1213"/>
                  <a:pt x="9180" y="1156"/>
                </a:cubicBezTo>
                <a:cubicBezTo>
                  <a:pt x="9096" y="1115"/>
                  <a:pt x="9022" y="1020"/>
                  <a:pt x="9016" y="946"/>
                </a:cubicBezTo>
                <a:cubicBezTo>
                  <a:pt x="8995" y="638"/>
                  <a:pt x="8968" y="586"/>
                  <a:pt x="8834" y="586"/>
                </a:cubicBezTo>
                <a:cubicBezTo>
                  <a:pt x="8691" y="586"/>
                  <a:pt x="8657" y="677"/>
                  <a:pt x="8689" y="975"/>
                </a:cubicBezTo>
                <a:cubicBezTo>
                  <a:pt x="8711" y="1180"/>
                  <a:pt x="8520" y="1369"/>
                  <a:pt x="8376" y="1284"/>
                </a:cubicBezTo>
                <a:cubicBezTo>
                  <a:pt x="8319" y="1249"/>
                  <a:pt x="8133" y="1227"/>
                  <a:pt x="7962" y="1234"/>
                </a:cubicBezTo>
                <a:cubicBezTo>
                  <a:pt x="7580" y="1251"/>
                  <a:pt x="7537" y="1202"/>
                  <a:pt x="7467" y="668"/>
                </a:cubicBezTo>
                <a:lnTo>
                  <a:pt x="7409" y="241"/>
                </a:lnTo>
                <a:lnTo>
                  <a:pt x="7395" y="749"/>
                </a:lnTo>
                <a:cubicBezTo>
                  <a:pt x="7350" y="2336"/>
                  <a:pt x="6590" y="3296"/>
                  <a:pt x="4464" y="4451"/>
                </a:cubicBezTo>
                <a:cubicBezTo>
                  <a:pt x="3454" y="5000"/>
                  <a:pt x="2289" y="5744"/>
                  <a:pt x="2430" y="5751"/>
                </a:cubicBezTo>
                <a:cubicBezTo>
                  <a:pt x="2466" y="5753"/>
                  <a:pt x="2739" y="5592"/>
                  <a:pt x="3039" y="5392"/>
                </a:cubicBezTo>
                <a:cubicBezTo>
                  <a:pt x="3597" y="5019"/>
                  <a:pt x="5186" y="4173"/>
                  <a:pt x="5265" y="4207"/>
                </a:cubicBezTo>
                <a:cubicBezTo>
                  <a:pt x="5289" y="4217"/>
                  <a:pt x="5372" y="4163"/>
                  <a:pt x="5448" y="4084"/>
                </a:cubicBezTo>
                <a:lnTo>
                  <a:pt x="5587" y="3942"/>
                </a:lnTo>
                <a:lnTo>
                  <a:pt x="5662" y="4084"/>
                </a:lnTo>
                <a:cubicBezTo>
                  <a:pt x="5704" y="4163"/>
                  <a:pt x="5845" y="4234"/>
                  <a:pt x="5972" y="4245"/>
                </a:cubicBezTo>
                <a:cubicBezTo>
                  <a:pt x="6280" y="4271"/>
                  <a:pt x="6366" y="4348"/>
                  <a:pt x="6396" y="4616"/>
                </a:cubicBezTo>
                <a:cubicBezTo>
                  <a:pt x="6410" y="4739"/>
                  <a:pt x="6491" y="4877"/>
                  <a:pt x="6576" y="4924"/>
                </a:cubicBezTo>
                <a:cubicBezTo>
                  <a:pt x="6670" y="4976"/>
                  <a:pt x="6716" y="5079"/>
                  <a:pt x="6694" y="5185"/>
                </a:cubicBezTo>
                <a:cubicBezTo>
                  <a:pt x="6660" y="5355"/>
                  <a:pt x="6635" y="5361"/>
                  <a:pt x="5919" y="5363"/>
                </a:cubicBezTo>
                <a:cubicBezTo>
                  <a:pt x="5328" y="5364"/>
                  <a:pt x="5091" y="5398"/>
                  <a:pt x="4755" y="5530"/>
                </a:cubicBezTo>
                <a:cubicBezTo>
                  <a:pt x="3926" y="5857"/>
                  <a:pt x="3324" y="6429"/>
                  <a:pt x="3022" y="7179"/>
                </a:cubicBezTo>
                <a:cubicBezTo>
                  <a:pt x="2749" y="7857"/>
                  <a:pt x="2734" y="7876"/>
                  <a:pt x="2464" y="7837"/>
                </a:cubicBezTo>
                <a:cubicBezTo>
                  <a:pt x="2072" y="7780"/>
                  <a:pt x="1444" y="7998"/>
                  <a:pt x="1246" y="8262"/>
                </a:cubicBezTo>
                <a:cubicBezTo>
                  <a:pt x="1151" y="8389"/>
                  <a:pt x="892" y="8629"/>
                  <a:pt x="669" y="8795"/>
                </a:cubicBezTo>
                <a:cubicBezTo>
                  <a:pt x="206" y="9139"/>
                  <a:pt x="52" y="9470"/>
                  <a:pt x="69" y="10080"/>
                </a:cubicBezTo>
                <a:cubicBezTo>
                  <a:pt x="76" y="10304"/>
                  <a:pt x="54" y="10646"/>
                  <a:pt x="21" y="10842"/>
                </a:cubicBezTo>
                <a:cubicBezTo>
                  <a:pt x="-26" y="11122"/>
                  <a:pt x="0" y="11254"/>
                  <a:pt x="149" y="11470"/>
                </a:cubicBezTo>
                <a:cubicBezTo>
                  <a:pt x="292" y="11678"/>
                  <a:pt x="317" y="11786"/>
                  <a:pt x="250" y="11919"/>
                </a:cubicBezTo>
                <a:cubicBezTo>
                  <a:pt x="118" y="12181"/>
                  <a:pt x="143" y="12823"/>
                  <a:pt x="291" y="12976"/>
                </a:cubicBezTo>
                <a:cubicBezTo>
                  <a:pt x="386" y="13076"/>
                  <a:pt x="397" y="13162"/>
                  <a:pt x="329" y="13310"/>
                </a:cubicBezTo>
                <a:cubicBezTo>
                  <a:pt x="279" y="13420"/>
                  <a:pt x="262" y="13662"/>
                  <a:pt x="293" y="13847"/>
                </a:cubicBezTo>
                <a:cubicBezTo>
                  <a:pt x="373" y="14329"/>
                  <a:pt x="370" y="14358"/>
                  <a:pt x="243" y="14766"/>
                </a:cubicBezTo>
                <a:cubicBezTo>
                  <a:pt x="144" y="15080"/>
                  <a:pt x="151" y="15176"/>
                  <a:pt x="281" y="15428"/>
                </a:cubicBezTo>
                <a:cubicBezTo>
                  <a:pt x="392" y="15642"/>
                  <a:pt x="408" y="15773"/>
                  <a:pt x="344" y="15901"/>
                </a:cubicBezTo>
                <a:cubicBezTo>
                  <a:pt x="218" y="16152"/>
                  <a:pt x="236" y="16572"/>
                  <a:pt x="380" y="16781"/>
                </a:cubicBezTo>
                <a:cubicBezTo>
                  <a:pt x="459" y="16897"/>
                  <a:pt x="488" y="17126"/>
                  <a:pt x="462" y="17435"/>
                </a:cubicBezTo>
                <a:cubicBezTo>
                  <a:pt x="367" y="18558"/>
                  <a:pt x="1304" y="19438"/>
                  <a:pt x="2596" y="19438"/>
                </a:cubicBezTo>
                <a:cubicBezTo>
                  <a:pt x="3620" y="19438"/>
                  <a:pt x="4194" y="18948"/>
                  <a:pt x="4194" y="18070"/>
                </a:cubicBezTo>
                <a:cubicBezTo>
                  <a:pt x="4194" y="17826"/>
                  <a:pt x="4149" y="17564"/>
                  <a:pt x="4095" y="17488"/>
                </a:cubicBezTo>
                <a:cubicBezTo>
                  <a:pt x="4013" y="17371"/>
                  <a:pt x="4038" y="17338"/>
                  <a:pt x="4254" y="17276"/>
                </a:cubicBezTo>
                <a:cubicBezTo>
                  <a:pt x="4635" y="17166"/>
                  <a:pt x="4904" y="17214"/>
                  <a:pt x="4865" y="17386"/>
                </a:cubicBezTo>
                <a:cubicBezTo>
                  <a:pt x="4848" y="17464"/>
                  <a:pt x="4829" y="17728"/>
                  <a:pt x="4824" y="17974"/>
                </a:cubicBezTo>
                <a:cubicBezTo>
                  <a:pt x="4818" y="18365"/>
                  <a:pt x="4863" y="18489"/>
                  <a:pt x="5207" y="18987"/>
                </a:cubicBezTo>
                <a:cubicBezTo>
                  <a:pt x="5422" y="19299"/>
                  <a:pt x="5599" y="19613"/>
                  <a:pt x="5599" y="19684"/>
                </a:cubicBezTo>
                <a:cubicBezTo>
                  <a:pt x="5599" y="19792"/>
                  <a:pt x="6217" y="20124"/>
                  <a:pt x="6418" y="20124"/>
                </a:cubicBezTo>
                <a:cubicBezTo>
                  <a:pt x="6445" y="20124"/>
                  <a:pt x="6447" y="19908"/>
                  <a:pt x="6420" y="19644"/>
                </a:cubicBezTo>
                <a:cubicBezTo>
                  <a:pt x="6386" y="19310"/>
                  <a:pt x="6282" y="19024"/>
                  <a:pt x="6078" y="18702"/>
                </a:cubicBezTo>
                <a:cubicBezTo>
                  <a:pt x="5767" y="18209"/>
                  <a:pt x="5707" y="17816"/>
                  <a:pt x="5912" y="17603"/>
                </a:cubicBezTo>
                <a:cubicBezTo>
                  <a:pt x="6033" y="17477"/>
                  <a:pt x="6060" y="17479"/>
                  <a:pt x="6569" y="17661"/>
                </a:cubicBezTo>
                <a:cubicBezTo>
                  <a:pt x="6861" y="17766"/>
                  <a:pt x="7099" y="17895"/>
                  <a:pt x="7099" y="17946"/>
                </a:cubicBezTo>
                <a:cubicBezTo>
                  <a:pt x="7099" y="18135"/>
                  <a:pt x="7656" y="18616"/>
                  <a:pt x="8133" y="18839"/>
                </a:cubicBezTo>
                <a:lnTo>
                  <a:pt x="8622" y="19067"/>
                </a:lnTo>
                <a:lnTo>
                  <a:pt x="8388" y="19259"/>
                </a:lnTo>
                <a:cubicBezTo>
                  <a:pt x="8127" y="19471"/>
                  <a:pt x="7756" y="19992"/>
                  <a:pt x="7756" y="20150"/>
                </a:cubicBezTo>
                <a:cubicBezTo>
                  <a:pt x="7756" y="20206"/>
                  <a:pt x="7828" y="20247"/>
                  <a:pt x="7917" y="20241"/>
                </a:cubicBezTo>
                <a:cubicBezTo>
                  <a:pt x="8015" y="20235"/>
                  <a:pt x="8139" y="20329"/>
                  <a:pt x="8234" y="20481"/>
                </a:cubicBezTo>
                <a:cubicBezTo>
                  <a:pt x="8328" y="20628"/>
                  <a:pt x="8480" y="20744"/>
                  <a:pt x="8612" y="20767"/>
                </a:cubicBezTo>
                <a:cubicBezTo>
                  <a:pt x="8838" y="20808"/>
                  <a:pt x="8907" y="20951"/>
                  <a:pt x="8769" y="21094"/>
                </a:cubicBezTo>
                <a:cubicBezTo>
                  <a:pt x="8724" y="21140"/>
                  <a:pt x="8747" y="21208"/>
                  <a:pt x="8826" y="21258"/>
                </a:cubicBezTo>
                <a:cubicBezTo>
                  <a:pt x="8901" y="21305"/>
                  <a:pt x="8941" y="21391"/>
                  <a:pt x="8913" y="21446"/>
                </a:cubicBezTo>
                <a:cubicBezTo>
                  <a:pt x="8853" y="21564"/>
                  <a:pt x="9044" y="21578"/>
                  <a:pt x="9380" y="21481"/>
                </a:cubicBezTo>
                <a:cubicBezTo>
                  <a:pt x="9542" y="21434"/>
                  <a:pt x="9626" y="21341"/>
                  <a:pt x="9671" y="21158"/>
                </a:cubicBezTo>
                <a:cubicBezTo>
                  <a:pt x="9714" y="20985"/>
                  <a:pt x="9806" y="20875"/>
                  <a:pt x="9955" y="20824"/>
                </a:cubicBezTo>
                <a:cubicBezTo>
                  <a:pt x="10143" y="20759"/>
                  <a:pt x="10230" y="20780"/>
                  <a:pt x="10537" y="20966"/>
                </a:cubicBezTo>
                <a:cubicBezTo>
                  <a:pt x="11000" y="21247"/>
                  <a:pt x="11696" y="21479"/>
                  <a:pt x="12296" y="21552"/>
                </a:cubicBezTo>
                <a:cubicBezTo>
                  <a:pt x="12557" y="21584"/>
                  <a:pt x="13173" y="21600"/>
                  <a:pt x="13663" y="21587"/>
                </a:cubicBezTo>
                <a:cubicBezTo>
                  <a:pt x="15239" y="21545"/>
                  <a:pt x="16510" y="21118"/>
                  <a:pt x="17499" y="20298"/>
                </a:cubicBezTo>
                <a:cubicBezTo>
                  <a:pt x="18170" y="19742"/>
                  <a:pt x="18473" y="19231"/>
                  <a:pt x="18505" y="18614"/>
                </a:cubicBezTo>
                <a:cubicBezTo>
                  <a:pt x="18519" y="18352"/>
                  <a:pt x="18594" y="18043"/>
                  <a:pt x="18673" y="17926"/>
                </a:cubicBezTo>
                <a:cubicBezTo>
                  <a:pt x="18851" y="17666"/>
                  <a:pt x="18864" y="16888"/>
                  <a:pt x="18695" y="16639"/>
                </a:cubicBezTo>
                <a:cubicBezTo>
                  <a:pt x="18612" y="16516"/>
                  <a:pt x="18597" y="16364"/>
                  <a:pt x="18649" y="16148"/>
                </a:cubicBezTo>
                <a:cubicBezTo>
                  <a:pt x="18725" y="15833"/>
                  <a:pt x="18611" y="15330"/>
                  <a:pt x="18447" y="15253"/>
                </a:cubicBezTo>
                <a:cubicBezTo>
                  <a:pt x="18398" y="15230"/>
                  <a:pt x="18402" y="15120"/>
                  <a:pt x="18455" y="14985"/>
                </a:cubicBezTo>
                <a:cubicBezTo>
                  <a:pt x="18504" y="14858"/>
                  <a:pt x="18543" y="14562"/>
                  <a:pt x="18544" y="14327"/>
                </a:cubicBezTo>
                <a:cubicBezTo>
                  <a:pt x="18545" y="13396"/>
                  <a:pt x="18598" y="12821"/>
                  <a:pt x="18702" y="12584"/>
                </a:cubicBezTo>
                <a:cubicBezTo>
                  <a:pt x="18763" y="12447"/>
                  <a:pt x="18830" y="12160"/>
                  <a:pt x="18852" y="11945"/>
                </a:cubicBezTo>
                <a:cubicBezTo>
                  <a:pt x="18876" y="11699"/>
                  <a:pt x="18979" y="11434"/>
                  <a:pt x="19131" y="11233"/>
                </a:cubicBezTo>
                <a:cubicBezTo>
                  <a:pt x="19292" y="11018"/>
                  <a:pt x="19395" y="10748"/>
                  <a:pt x="19439" y="10415"/>
                </a:cubicBezTo>
                <a:cubicBezTo>
                  <a:pt x="19480" y="10102"/>
                  <a:pt x="19568" y="9853"/>
                  <a:pt x="19677" y="9746"/>
                </a:cubicBezTo>
                <a:cubicBezTo>
                  <a:pt x="20078" y="9354"/>
                  <a:pt x="20113" y="8667"/>
                  <a:pt x="19754" y="8194"/>
                </a:cubicBezTo>
                <a:lnTo>
                  <a:pt x="19581" y="7966"/>
                </a:lnTo>
                <a:lnTo>
                  <a:pt x="20113" y="7696"/>
                </a:lnTo>
                <a:cubicBezTo>
                  <a:pt x="20663" y="7418"/>
                  <a:pt x="21152" y="6911"/>
                  <a:pt x="21364" y="6396"/>
                </a:cubicBezTo>
                <a:cubicBezTo>
                  <a:pt x="21529" y="5995"/>
                  <a:pt x="21574" y="4715"/>
                  <a:pt x="21443" y="4157"/>
                </a:cubicBezTo>
                <a:cubicBezTo>
                  <a:pt x="21110" y="2736"/>
                  <a:pt x="20102" y="1201"/>
                  <a:pt x="19292" y="884"/>
                </a:cubicBezTo>
                <a:cubicBezTo>
                  <a:pt x="19140" y="824"/>
                  <a:pt x="18785" y="776"/>
                  <a:pt x="18503" y="776"/>
                </a:cubicBezTo>
                <a:cubicBezTo>
                  <a:pt x="18059" y="776"/>
                  <a:pt x="17930" y="809"/>
                  <a:pt x="17552" y="1028"/>
                </a:cubicBezTo>
                <a:cubicBezTo>
                  <a:pt x="17202" y="1231"/>
                  <a:pt x="17061" y="1274"/>
                  <a:pt x="16847" y="1238"/>
                </a:cubicBezTo>
                <a:cubicBezTo>
                  <a:pt x="16478" y="1177"/>
                  <a:pt x="16258" y="1284"/>
                  <a:pt x="15957" y="1674"/>
                </a:cubicBezTo>
                <a:cubicBezTo>
                  <a:pt x="15717" y="1985"/>
                  <a:pt x="15690" y="2000"/>
                  <a:pt x="15572" y="1877"/>
                </a:cubicBezTo>
                <a:cubicBezTo>
                  <a:pt x="15502" y="1804"/>
                  <a:pt x="15444" y="1723"/>
                  <a:pt x="15444" y="1698"/>
                </a:cubicBezTo>
                <a:cubicBezTo>
                  <a:pt x="15444" y="1614"/>
                  <a:pt x="15172" y="1651"/>
                  <a:pt x="15126" y="1742"/>
                </a:cubicBezTo>
                <a:cubicBezTo>
                  <a:pt x="15078" y="1838"/>
                  <a:pt x="14963" y="1834"/>
                  <a:pt x="14599" y="1720"/>
                </a:cubicBezTo>
                <a:cubicBezTo>
                  <a:pt x="14470" y="1680"/>
                  <a:pt x="14286" y="1634"/>
                  <a:pt x="14188" y="1620"/>
                </a:cubicBezTo>
                <a:cubicBezTo>
                  <a:pt x="14004" y="1592"/>
                  <a:pt x="13976" y="1561"/>
                  <a:pt x="13721" y="1110"/>
                </a:cubicBezTo>
                <a:cubicBezTo>
                  <a:pt x="13521" y="757"/>
                  <a:pt x="13104" y="612"/>
                  <a:pt x="12578" y="714"/>
                </a:cubicBezTo>
                <a:cubicBezTo>
                  <a:pt x="12375" y="753"/>
                  <a:pt x="12110" y="803"/>
                  <a:pt x="11988" y="825"/>
                </a:cubicBezTo>
                <a:cubicBezTo>
                  <a:pt x="11867" y="847"/>
                  <a:pt x="11630" y="971"/>
                  <a:pt x="11461" y="1099"/>
                </a:cubicBezTo>
                <a:cubicBezTo>
                  <a:pt x="11097" y="1376"/>
                  <a:pt x="11030" y="1658"/>
                  <a:pt x="11187" y="2248"/>
                </a:cubicBezTo>
                <a:cubicBezTo>
                  <a:pt x="11248" y="2474"/>
                  <a:pt x="11326" y="2932"/>
                  <a:pt x="11360" y="3265"/>
                </a:cubicBezTo>
                <a:cubicBezTo>
                  <a:pt x="11395" y="3597"/>
                  <a:pt x="11445" y="3955"/>
                  <a:pt x="11471" y="4061"/>
                </a:cubicBezTo>
                <a:cubicBezTo>
                  <a:pt x="11510" y="4217"/>
                  <a:pt x="11470" y="4271"/>
                  <a:pt x="11254" y="4355"/>
                </a:cubicBezTo>
                <a:cubicBezTo>
                  <a:pt x="10838" y="4516"/>
                  <a:pt x="10306" y="4276"/>
                  <a:pt x="10595" y="4057"/>
                </a:cubicBezTo>
                <a:cubicBezTo>
                  <a:pt x="10673" y="3998"/>
                  <a:pt x="10661" y="3977"/>
                  <a:pt x="10552" y="3977"/>
                </a:cubicBezTo>
                <a:cubicBezTo>
                  <a:pt x="10470" y="3977"/>
                  <a:pt x="10349" y="3927"/>
                  <a:pt x="10282" y="3865"/>
                </a:cubicBezTo>
                <a:cubicBezTo>
                  <a:pt x="10215" y="3804"/>
                  <a:pt x="10082" y="3768"/>
                  <a:pt x="9989" y="3787"/>
                </a:cubicBezTo>
                <a:cubicBezTo>
                  <a:pt x="9745" y="3835"/>
                  <a:pt x="9685" y="3714"/>
                  <a:pt x="9854" y="3518"/>
                </a:cubicBezTo>
                <a:cubicBezTo>
                  <a:pt x="9984" y="3368"/>
                  <a:pt x="9984" y="3346"/>
                  <a:pt x="9856" y="3308"/>
                </a:cubicBezTo>
                <a:cubicBezTo>
                  <a:pt x="9778" y="3286"/>
                  <a:pt x="9737" y="3236"/>
                  <a:pt x="9767" y="3199"/>
                </a:cubicBezTo>
                <a:cubicBezTo>
                  <a:pt x="9797" y="3162"/>
                  <a:pt x="9777" y="3112"/>
                  <a:pt x="9724" y="3088"/>
                </a:cubicBezTo>
                <a:cubicBezTo>
                  <a:pt x="9671" y="3063"/>
                  <a:pt x="9651" y="3015"/>
                  <a:pt x="9678" y="2982"/>
                </a:cubicBezTo>
                <a:cubicBezTo>
                  <a:pt x="9706" y="2948"/>
                  <a:pt x="9691" y="2901"/>
                  <a:pt x="9645" y="2879"/>
                </a:cubicBezTo>
                <a:cubicBezTo>
                  <a:pt x="9598" y="2858"/>
                  <a:pt x="9558" y="2714"/>
                  <a:pt x="9556" y="2560"/>
                </a:cubicBezTo>
                <a:cubicBezTo>
                  <a:pt x="9553" y="2405"/>
                  <a:pt x="9478" y="2194"/>
                  <a:pt x="9389" y="2092"/>
                </a:cubicBezTo>
                <a:cubicBezTo>
                  <a:pt x="9175" y="1844"/>
                  <a:pt x="9301" y="1670"/>
                  <a:pt x="10087" y="1123"/>
                </a:cubicBezTo>
                <a:cubicBezTo>
                  <a:pt x="10704" y="694"/>
                  <a:pt x="11241" y="432"/>
                  <a:pt x="11976" y="203"/>
                </a:cubicBezTo>
                <a:cubicBezTo>
                  <a:pt x="12208" y="130"/>
                  <a:pt x="12333" y="71"/>
                  <a:pt x="12256" y="69"/>
                </a:cubicBezTo>
                <a:close/>
                <a:moveTo>
                  <a:pt x="5708" y="7285"/>
                </a:moveTo>
                <a:lnTo>
                  <a:pt x="5878" y="7444"/>
                </a:lnTo>
                <a:cubicBezTo>
                  <a:pt x="6019" y="7575"/>
                  <a:pt x="6035" y="7652"/>
                  <a:pt x="5963" y="7895"/>
                </a:cubicBezTo>
                <a:cubicBezTo>
                  <a:pt x="5915" y="8056"/>
                  <a:pt x="5814" y="8277"/>
                  <a:pt x="5741" y="8384"/>
                </a:cubicBezTo>
                <a:cubicBezTo>
                  <a:pt x="5668" y="8491"/>
                  <a:pt x="5421" y="8734"/>
                  <a:pt x="5190" y="8927"/>
                </a:cubicBezTo>
                <a:cubicBezTo>
                  <a:pt x="4698" y="9336"/>
                  <a:pt x="4627" y="9290"/>
                  <a:pt x="4697" y="8611"/>
                </a:cubicBezTo>
                <a:cubicBezTo>
                  <a:pt x="4748" y="8115"/>
                  <a:pt x="5034" y="7662"/>
                  <a:pt x="5443" y="7433"/>
                </a:cubicBezTo>
                <a:lnTo>
                  <a:pt x="5708" y="7285"/>
                </a:lnTo>
                <a:close/>
                <a:moveTo>
                  <a:pt x="7710" y="20397"/>
                </a:moveTo>
                <a:cubicBezTo>
                  <a:pt x="7694" y="20384"/>
                  <a:pt x="7682" y="20427"/>
                  <a:pt x="7681" y="20515"/>
                </a:cubicBezTo>
                <a:cubicBezTo>
                  <a:pt x="7679" y="20633"/>
                  <a:pt x="7699" y="20689"/>
                  <a:pt x="7724" y="20641"/>
                </a:cubicBezTo>
                <a:cubicBezTo>
                  <a:pt x="7750" y="20593"/>
                  <a:pt x="7750" y="20499"/>
                  <a:pt x="7727" y="20429"/>
                </a:cubicBezTo>
                <a:cubicBezTo>
                  <a:pt x="7721" y="20412"/>
                  <a:pt x="7715" y="20401"/>
                  <a:pt x="7710" y="20397"/>
                </a:cubicBezTo>
                <a:close/>
              </a:path>
            </a:pathLst>
          </a:cu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Trail SM-BOSS:…"/>
          <p:cNvSpPr txBox="1"/>
          <p:nvPr/>
        </p:nvSpPr>
        <p:spPr>
          <a:xfrm>
            <a:off x="2170614" y="4797471"/>
            <a:ext cx="20042772" cy="28897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130000"/>
              </a:lnSpc>
              <a:defRPr b="1" sz="5500"/>
            </a:pPr>
            <a:r>
              <a:t>Trail SM-BOSS:</a:t>
            </a:r>
          </a:p>
          <a:p>
            <a:pPr marL="698500" indent="-698500" algn="l">
              <a:lnSpc>
                <a:spcPct val="130000"/>
              </a:lnSpc>
              <a:buSzPct val="123000"/>
              <a:buChar char="-"/>
              <a:defRPr sz="4900"/>
            </a:pPr>
            <a:r>
              <a:t> %TWL &lt; 20%:  1/3 SG e 27% RYGB !!!</a:t>
            </a:r>
          </a:p>
          <a:p>
            <a:pPr marL="698500" indent="-698500" algn="l">
              <a:lnSpc>
                <a:spcPct val="130000"/>
              </a:lnSpc>
              <a:buSzPct val="123000"/>
              <a:buChar char="-"/>
              <a:defRPr sz="4900"/>
            </a:pPr>
            <a:r>
              <a:t>4% delle SG e il 3% dei RYGB: %TWL &lt;  5% !!!</a:t>
            </a:r>
          </a:p>
        </p:txBody>
      </p:sp>
      <p:sp>
        <p:nvSpPr>
          <p:cNvPr id="310" name="Kraljevic M, et al. JAMA Surg 2025"/>
          <p:cNvSpPr txBox="1"/>
          <p:nvPr/>
        </p:nvSpPr>
        <p:spPr>
          <a:xfrm>
            <a:off x="17740312" y="7962065"/>
            <a:ext cx="3997538" cy="37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i="1" sz="1800"/>
            </a:lvl1pPr>
          </a:lstStyle>
          <a:p>
            <a:pPr/>
            <a:r>
              <a:t>Kraljevic M, et al. JAMA Surg 2025 </a:t>
            </a:r>
          </a:p>
        </p:txBody>
      </p:sp>
      <p:sp>
        <p:nvSpPr>
          <p:cNvPr id="311" name="SLEEVEPASS trial:…"/>
          <p:cNvSpPr txBox="1"/>
          <p:nvPr/>
        </p:nvSpPr>
        <p:spPr>
          <a:xfrm>
            <a:off x="2411185" y="8963461"/>
            <a:ext cx="10336946" cy="18780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120000"/>
              </a:lnSpc>
              <a:defRPr b="1" sz="5500"/>
            </a:pPr>
            <a:r>
              <a:t>SLEEVEPASS trial:</a:t>
            </a:r>
          </a:p>
          <a:p>
            <a:pPr algn="l">
              <a:lnSpc>
                <a:spcPct val="120000"/>
              </a:lnSpc>
              <a:defRPr sz="5000"/>
            </a:pPr>
            <a:r>
              <a:t>5% SG e 3% RYGB :  %TWL &lt; 5%</a:t>
            </a:r>
          </a:p>
        </p:txBody>
      </p:sp>
      <p:sp>
        <p:nvSpPr>
          <p:cNvPr id="312" name="2 RCTs 10-year results:…"/>
          <p:cNvSpPr txBox="1"/>
          <p:nvPr/>
        </p:nvSpPr>
        <p:spPr>
          <a:xfrm>
            <a:off x="7330535" y="1311429"/>
            <a:ext cx="9722930" cy="22097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sz="6900"/>
            </a:pPr>
            <a:r>
              <a:t>2 RCTs 10-year results:</a:t>
            </a:r>
          </a:p>
          <a:p>
            <a:pPr>
              <a:defRPr b="1" sz="6900"/>
            </a:pPr>
            <a:r>
              <a:t>SG </a:t>
            </a:r>
            <a:r>
              <a:rPr b="0"/>
              <a:t>vs</a:t>
            </a:r>
            <a:r>
              <a:t> RYGB</a:t>
            </a:r>
          </a:p>
        </p:txBody>
      </p:sp>
      <p:sp>
        <p:nvSpPr>
          <p:cNvPr id="313" name="Salminen P, et all. JAMA Surg 2022;"/>
          <p:cNvSpPr txBox="1"/>
          <p:nvPr/>
        </p:nvSpPr>
        <p:spPr>
          <a:xfrm>
            <a:off x="17958344" y="12669921"/>
            <a:ext cx="4223710" cy="37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i="1" sz="1800"/>
            </a:lvl1pPr>
          </a:lstStyle>
          <a:p>
            <a:pPr/>
            <a:r>
              <a:t>Salminen P, et all. JAMA Surg 2022;</a:t>
            </a:r>
          </a:p>
        </p:txBody>
      </p:sp>
      <p:pic>
        <p:nvPicPr>
          <p:cNvPr id="314" name="AB1E14ED-B967-4D1A-A479-2CED01CCD406.PNG" descr="AB1E14ED-B967-4D1A-A479-2CED01CCD406.PNG"/>
          <p:cNvPicPr>
            <a:picLocks noChangeAspect="1"/>
          </p:cNvPicPr>
          <p:nvPr/>
        </p:nvPicPr>
        <p:blipFill>
          <a:blip r:embed="rId2">
            <a:extLst/>
          </a:blip>
          <a:srcRect l="9110" t="27376" r="4857" b="28779"/>
          <a:stretch>
            <a:fillRect/>
          </a:stretch>
        </p:blipFill>
        <p:spPr>
          <a:xfrm>
            <a:off x="7247508" y="2808712"/>
            <a:ext cx="2027327" cy="1549801"/>
          </a:xfrm>
          <a:custGeom>
            <a:avLst/>
            <a:gdLst/>
            <a:ahLst/>
            <a:cxnLst>
              <a:cxn ang="0">
                <a:pos x="wd2" y="hd2"/>
              </a:cxn>
              <a:cxn ang="5400000">
                <a:pos x="wd2" y="hd2"/>
              </a:cxn>
              <a:cxn ang="10800000">
                <a:pos x="wd2" y="hd2"/>
              </a:cxn>
              <a:cxn ang="16200000">
                <a:pos x="wd2" y="hd2"/>
              </a:cxn>
            </a:cxnLst>
            <a:rect l="0" t="0" r="r" b="b"/>
            <a:pathLst>
              <a:path w="20722" h="21243" fill="norm" stroke="1" extrusionOk="0">
                <a:moveTo>
                  <a:pt x="7633" y="11"/>
                </a:moveTo>
                <a:cubicBezTo>
                  <a:pt x="7546" y="-8"/>
                  <a:pt x="7462" y="0"/>
                  <a:pt x="7369" y="27"/>
                </a:cubicBezTo>
                <a:cubicBezTo>
                  <a:pt x="6966" y="146"/>
                  <a:pt x="5934" y="1141"/>
                  <a:pt x="5852" y="1490"/>
                </a:cubicBezTo>
                <a:cubicBezTo>
                  <a:pt x="5811" y="1660"/>
                  <a:pt x="5889" y="1997"/>
                  <a:pt x="6054" y="2377"/>
                </a:cubicBezTo>
                <a:cubicBezTo>
                  <a:pt x="6201" y="2713"/>
                  <a:pt x="6432" y="3429"/>
                  <a:pt x="6570" y="3971"/>
                </a:cubicBezTo>
                <a:cubicBezTo>
                  <a:pt x="6707" y="4513"/>
                  <a:pt x="7021" y="5346"/>
                  <a:pt x="7263" y="5826"/>
                </a:cubicBezTo>
                <a:cubicBezTo>
                  <a:pt x="7932" y="7146"/>
                  <a:pt x="8119" y="7904"/>
                  <a:pt x="8127" y="9291"/>
                </a:cubicBezTo>
                <a:cubicBezTo>
                  <a:pt x="8134" y="10371"/>
                  <a:pt x="8103" y="10567"/>
                  <a:pt x="7779" y="11451"/>
                </a:cubicBezTo>
                <a:cubicBezTo>
                  <a:pt x="7562" y="12042"/>
                  <a:pt x="7197" y="12731"/>
                  <a:pt x="6841" y="13208"/>
                </a:cubicBezTo>
                <a:cubicBezTo>
                  <a:pt x="6098" y="14207"/>
                  <a:pt x="5525" y="14426"/>
                  <a:pt x="4302" y="14182"/>
                </a:cubicBezTo>
                <a:cubicBezTo>
                  <a:pt x="3010" y="13924"/>
                  <a:pt x="2589" y="13973"/>
                  <a:pt x="1864" y="14459"/>
                </a:cubicBezTo>
                <a:cubicBezTo>
                  <a:pt x="714" y="15229"/>
                  <a:pt x="99" y="16747"/>
                  <a:pt x="14" y="19034"/>
                </a:cubicBezTo>
                <a:cubicBezTo>
                  <a:pt x="-41" y="20520"/>
                  <a:pt x="62" y="21068"/>
                  <a:pt x="420" y="21172"/>
                </a:cubicBezTo>
                <a:cubicBezTo>
                  <a:pt x="695" y="21252"/>
                  <a:pt x="1732" y="21173"/>
                  <a:pt x="2124" y="21041"/>
                </a:cubicBezTo>
                <a:cubicBezTo>
                  <a:pt x="2379" y="20955"/>
                  <a:pt x="2388" y="20919"/>
                  <a:pt x="2355" y="20040"/>
                </a:cubicBezTo>
                <a:lnTo>
                  <a:pt x="2322" y="19126"/>
                </a:lnTo>
                <a:lnTo>
                  <a:pt x="2728" y="18757"/>
                </a:lnTo>
                <a:cubicBezTo>
                  <a:pt x="3132" y="18386"/>
                  <a:pt x="3503" y="17646"/>
                  <a:pt x="3511" y="17201"/>
                </a:cubicBezTo>
                <a:cubicBezTo>
                  <a:pt x="3519" y="16792"/>
                  <a:pt x="3686" y="16798"/>
                  <a:pt x="4363" y="17228"/>
                </a:cubicBezTo>
                <a:cubicBezTo>
                  <a:pt x="5288" y="17815"/>
                  <a:pt x="5607" y="17776"/>
                  <a:pt x="6862" y="16940"/>
                </a:cubicBezTo>
                <a:cubicBezTo>
                  <a:pt x="8758" y="15675"/>
                  <a:pt x="9594" y="14626"/>
                  <a:pt x="10318" y="12599"/>
                </a:cubicBezTo>
                <a:cubicBezTo>
                  <a:pt x="11527" y="9212"/>
                  <a:pt x="11826" y="5192"/>
                  <a:pt x="11028" y="3052"/>
                </a:cubicBezTo>
                <a:cubicBezTo>
                  <a:pt x="10754" y="2318"/>
                  <a:pt x="10703" y="2260"/>
                  <a:pt x="10367" y="2252"/>
                </a:cubicBezTo>
                <a:cubicBezTo>
                  <a:pt x="10167" y="2247"/>
                  <a:pt x="9927" y="2228"/>
                  <a:pt x="9831" y="2214"/>
                </a:cubicBezTo>
                <a:cubicBezTo>
                  <a:pt x="9736" y="2200"/>
                  <a:pt x="9331" y="1787"/>
                  <a:pt x="8931" y="1295"/>
                </a:cubicBezTo>
                <a:cubicBezTo>
                  <a:pt x="8191" y="384"/>
                  <a:pt x="7893" y="67"/>
                  <a:pt x="7633" y="11"/>
                </a:cubicBezTo>
                <a:close/>
                <a:moveTo>
                  <a:pt x="15145" y="190"/>
                </a:moveTo>
                <a:cubicBezTo>
                  <a:pt x="14186" y="218"/>
                  <a:pt x="13201" y="515"/>
                  <a:pt x="12290" y="1077"/>
                </a:cubicBezTo>
                <a:cubicBezTo>
                  <a:pt x="11209" y="1743"/>
                  <a:pt x="11230" y="1676"/>
                  <a:pt x="11685" y="2959"/>
                </a:cubicBezTo>
                <a:cubicBezTo>
                  <a:pt x="12071" y="4047"/>
                  <a:pt x="12079" y="4109"/>
                  <a:pt x="12115" y="5951"/>
                </a:cubicBezTo>
                <a:cubicBezTo>
                  <a:pt x="12219" y="11224"/>
                  <a:pt x="10546" y="15433"/>
                  <a:pt x="7600" y="17304"/>
                </a:cubicBezTo>
                <a:cubicBezTo>
                  <a:pt x="7039" y="17660"/>
                  <a:pt x="6474" y="18017"/>
                  <a:pt x="6347" y="18098"/>
                </a:cubicBezTo>
                <a:cubicBezTo>
                  <a:pt x="5737" y="18488"/>
                  <a:pt x="6022" y="19139"/>
                  <a:pt x="7138" y="19915"/>
                </a:cubicBezTo>
                <a:cubicBezTo>
                  <a:pt x="7969" y="20494"/>
                  <a:pt x="8687" y="20817"/>
                  <a:pt x="9677" y="21058"/>
                </a:cubicBezTo>
                <a:cubicBezTo>
                  <a:pt x="11873" y="21592"/>
                  <a:pt x="14574" y="20947"/>
                  <a:pt x="16448" y="19442"/>
                </a:cubicBezTo>
                <a:cubicBezTo>
                  <a:pt x="17860" y="18307"/>
                  <a:pt x="19241" y="16125"/>
                  <a:pt x="19912" y="13964"/>
                </a:cubicBezTo>
                <a:cubicBezTo>
                  <a:pt x="21559" y="8659"/>
                  <a:pt x="20610" y="2681"/>
                  <a:pt x="17843" y="919"/>
                </a:cubicBezTo>
                <a:cubicBezTo>
                  <a:pt x="17038" y="407"/>
                  <a:pt x="16105" y="163"/>
                  <a:pt x="15145" y="190"/>
                </a:cubicBezTo>
                <a:close/>
              </a:path>
            </a:pathLst>
          </a:custGeom>
          <a:ln w="12700">
            <a:miter lim="400000"/>
          </a:ln>
        </p:spPr>
      </p:pic>
      <p:pic>
        <p:nvPicPr>
          <p:cNvPr id="315" name="07E49F95-62BE-433B-8B81-04A77E294C90.PNG" descr="07E49F95-62BE-433B-8B81-04A77E294C90.PNG"/>
          <p:cNvPicPr>
            <a:picLocks noChangeAspect="1"/>
          </p:cNvPicPr>
          <p:nvPr/>
        </p:nvPicPr>
        <p:blipFill>
          <a:blip r:embed="rId3">
            <a:extLst/>
          </a:blip>
          <a:srcRect l="20494" t="25468" r="11605" b="14668"/>
          <a:stretch>
            <a:fillRect/>
          </a:stretch>
        </p:blipFill>
        <p:spPr>
          <a:xfrm>
            <a:off x="15276396" y="2644617"/>
            <a:ext cx="1420066" cy="1877990"/>
          </a:xfrm>
          <a:custGeom>
            <a:avLst/>
            <a:gdLst/>
            <a:ahLst/>
            <a:cxnLst>
              <a:cxn ang="0">
                <a:pos x="wd2" y="hd2"/>
              </a:cxn>
              <a:cxn ang="5400000">
                <a:pos x="wd2" y="hd2"/>
              </a:cxn>
              <a:cxn ang="10800000">
                <a:pos x="wd2" y="hd2"/>
              </a:cxn>
              <a:cxn ang="16200000">
                <a:pos x="wd2" y="hd2"/>
              </a:cxn>
            </a:cxnLst>
            <a:rect l="0" t="0" r="r" b="b"/>
            <a:pathLst>
              <a:path w="21519" h="21591" fill="norm" stroke="1" extrusionOk="0">
                <a:moveTo>
                  <a:pt x="13101" y="0"/>
                </a:moveTo>
                <a:cubicBezTo>
                  <a:pt x="12973" y="0"/>
                  <a:pt x="12849" y="1"/>
                  <a:pt x="12752" y="9"/>
                </a:cubicBezTo>
                <a:cubicBezTo>
                  <a:pt x="12559" y="24"/>
                  <a:pt x="12714" y="37"/>
                  <a:pt x="13101" y="37"/>
                </a:cubicBezTo>
                <a:cubicBezTo>
                  <a:pt x="13488" y="37"/>
                  <a:pt x="13643" y="24"/>
                  <a:pt x="13450" y="9"/>
                </a:cubicBezTo>
                <a:cubicBezTo>
                  <a:pt x="13353" y="1"/>
                  <a:pt x="13228" y="0"/>
                  <a:pt x="13101" y="0"/>
                </a:cubicBezTo>
                <a:close/>
                <a:moveTo>
                  <a:pt x="12259" y="68"/>
                </a:moveTo>
                <a:cubicBezTo>
                  <a:pt x="11986" y="64"/>
                  <a:pt x="11059" y="400"/>
                  <a:pt x="10202" y="812"/>
                </a:cubicBezTo>
                <a:cubicBezTo>
                  <a:pt x="9520" y="1140"/>
                  <a:pt x="9300" y="1212"/>
                  <a:pt x="9180" y="1154"/>
                </a:cubicBezTo>
                <a:cubicBezTo>
                  <a:pt x="9095" y="1114"/>
                  <a:pt x="9022" y="1019"/>
                  <a:pt x="9017" y="945"/>
                </a:cubicBezTo>
                <a:cubicBezTo>
                  <a:pt x="8996" y="636"/>
                  <a:pt x="8971" y="584"/>
                  <a:pt x="8837" y="584"/>
                </a:cubicBezTo>
                <a:cubicBezTo>
                  <a:pt x="8695" y="584"/>
                  <a:pt x="8660" y="674"/>
                  <a:pt x="8693" y="972"/>
                </a:cubicBezTo>
                <a:cubicBezTo>
                  <a:pt x="8715" y="1177"/>
                  <a:pt x="8517" y="1367"/>
                  <a:pt x="8374" y="1282"/>
                </a:cubicBezTo>
                <a:cubicBezTo>
                  <a:pt x="8316" y="1248"/>
                  <a:pt x="8135" y="1225"/>
                  <a:pt x="7965" y="1232"/>
                </a:cubicBezTo>
                <a:cubicBezTo>
                  <a:pt x="7582" y="1248"/>
                  <a:pt x="7536" y="1200"/>
                  <a:pt x="7466" y="666"/>
                </a:cubicBezTo>
                <a:lnTo>
                  <a:pt x="7412" y="242"/>
                </a:lnTo>
                <a:lnTo>
                  <a:pt x="7393" y="748"/>
                </a:lnTo>
                <a:cubicBezTo>
                  <a:pt x="7349" y="2336"/>
                  <a:pt x="6592" y="3294"/>
                  <a:pt x="4465" y="4449"/>
                </a:cubicBezTo>
                <a:cubicBezTo>
                  <a:pt x="3455" y="4997"/>
                  <a:pt x="2291" y="5742"/>
                  <a:pt x="2432" y="5749"/>
                </a:cubicBezTo>
                <a:cubicBezTo>
                  <a:pt x="2468" y="5751"/>
                  <a:pt x="2740" y="5589"/>
                  <a:pt x="3039" y="5389"/>
                </a:cubicBezTo>
                <a:cubicBezTo>
                  <a:pt x="3598" y="5016"/>
                  <a:pt x="5186" y="4173"/>
                  <a:pt x="5264" y="4207"/>
                </a:cubicBezTo>
                <a:cubicBezTo>
                  <a:pt x="5289" y="4217"/>
                  <a:pt x="5375" y="4162"/>
                  <a:pt x="5451" y="4084"/>
                </a:cubicBezTo>
                <a:lnTo>
                  <a:pt x="5589" y="3938"/>
                </a:lnTo>
                <a:lnTo>
                  <a:pt x="5661" y="4084"/>
                </a:lnTo>
                <a:cubicBezTo>
                  <a:pt x="5704" y="4162"/>
                  <a:pt x="5846" y="4233"/>
                  <a:pt x="5974" y="4243"/>
                </a:cubicBezTo>
                <a:cubicBezTo>
                  <a:pt x="6282" y="4270"/>
                  <a:pt x="6365" y="4345"/>
                  <a:pt x="6395" y="4613"/>
                </a:cubicBezTo>
                <a:cubicBezTo>
                  <a:pt x="6409" y="4736"/>
                  <a:pt x="6491" y="4876"/>
                  <a:pt x="6576" y="4923"/>
                </a:cubicBezTo>
                <a:cubicBezTo>
                  <a:pt x="6669" y="4975"/>
                  <a:pt x="6717" y="5077"/>
                  <a:pt x="6696" y="5183"/>
                </a:cubicBezTo>
                <a:cubicBezTo>
                  <a:pt x="6662" y="5353"/>
                  <a:pt x="6636" y="5360"/>
                  <a:pt x="5920" y="5361"/>
                </a:cubicBezTo>
                <a:cubicBezTo>
                  <a:pt x="5329" y="5362"/>
                  <a:pt x="5096" y="5398"/>
                  <a:pt x="4759" y="5530"/>
                </a:cubicBezTo>
                <a:cubicBezTo>
                  <a:pt x="3930" y="5857"/>
                  <a:pt x="3324" y="6428"/>
                  <a:pt x="3021" y="7177"/>
                </a:cubicBezTo>
                <a:cubicBezTo>
                  <a:pt x="2748" y="7855"/>
                  <a:pt x="2733" y="7874"/>
                  <a:pt x="2462" y="7834"/>
                </a:cubicBezTo>
                <a:cubicBezTo>
                  <a:pt x="2070" y="7778"/>
                  <a:pt x="1445" y="7995"/>
                  <a:pt x="1247" y="8259"/>
                </a:cubicBezTo>
                <a:cubicBezTo>
                  <a:pt x="1152" y="8386"/>
                  <a:pt x="893" y="8626"/>
                  <a:pt x="670" y="8793"/>
                </a:cubicBezTo>
                <a:cubicBezTo>
                  <a:pt x="207" y="9137"/>
                  <a:pt x="51" y="9469"/>
                  <a:pt x="68" y="10079"/>
                </a:cubicBezTo>
                <a:cubicBezTo>
                  <a:pt x="75" y="10303"/>
                  <a:pt x="53" y="10646"/>
                  <a:pt x="20" y="10841"/>
                </a:cubicBezTo>
                <a:cubicBezTo>
                  <a:pt x="-27" y="11122"/>
                  <a:pt x="4" y="11255"/>
                  <a:pt x="153" y="11471"/>
                </a:cubicBezTo>
                <a:cubicBezTo>
                  <a:pt x="296" y="11679"/>
                  <a:pt x="316" y="11785"/>
                  <a:pt x="249" y="11918"/>
                </a:cubicBezTo>
                <a:cubicBezTo>
                  <a:pt x="117" y="12180"/>
                  <a:pt x="143" y="12819"/>
                  <a:pt x="291" y="12972"/>
                </a:cubicBezTo>
                <a:cubicBezTo>
                  <a:pt x="387" y="13072"/>
                  <a:pt x="395" y="13162"/>
                  <a:pt x="327" y="13310"/>
                </a:cubicBezTo>
                <a:cubicBezTo>
                  <a:pt x="276" y="13420"/>
                  <a:pt x="260" y="13658"/>
                  <a:pt x="291" y="13844"/>
                </a:cubicBezTo>
                <a:cubicBezTo>
                  <a:pt x="371" y="14326"/>
                  <a:pt x="371" y="14358"/>
                  <a:pt x="243" y="14765"/>
                </a:cubicBezTo>
                <a:cubicBezTo>
                  <a:pt x="144" y="15080"/>
                  <a:pt x="148" y="15175"/>
                  <a:pt x="279" y="15427"/>
                </a:cubicBezTo>
                <a:cubicBezTo>
                  <a:pt x="389" y="15640"/>
                  <a:pt x="409" y="15773"/>
                  <a:pt x="345" y="15902"/>
                </a:cubicBezTo>
                <a:cubicBezTo>
                  <a:pt x="219" y="16153"/>
                  <a:pt x="237" y="16573"/>
                  <a:pt x="381" y="16782"/>
                </a:cubicBezTo>
                <a:cubicBezTo>
                  <a:pt x="461" y="16898"/>
                  <a:pt x="485" y="17126"/>
                  <a:pt x="459" y="17435"/>
                </a:cubicBezTo>
                <a:cubicBezTo>
                  <a:pt x="365" y="18558"/>
                  <a:pt x="1308" y="19438"/>
                  <a:pt x="2600" y="19438"/>
                </a:cubicBezTo>
                <a:cubicBezTo>
                  <a:pt x="3624" y="19438"/>
                  <a:pt x="4194" y="18946"/>
                  <a:pt x="4194" y="18069"/>
                </a:cubicBezTo>
                <a:cubicBezTo>
                  <a:pt x="4194" y="17824"/>
                  <a:pt x="4151" y="17561"/>
                  <a:pt x="4098" y="17485"/>
                </a:cubicBezTo>
                <a:cubicBezTo>
                  <a:pt x="4015" y="17368"/>
                  <a:pt x="4038" y="17337"/>
                  <a:pt x="4254" y="17275"/>
                </a:cubicBezTo>
                <a:cubicBezTo>
                  <a:pt x="4635" y="17165"/>
                  <a:pt x="4907" y="17213"/>
                  <a:pt x="4868" y="17385"/>
                </a:cubicBezTo>
                <a:cubicBezTo>
                  <a:pt x="4850" y="17463"/>
                  <a:pt x="4830" y="17728"/>
                  <a:pt x="4825" y="17973"/>
                </a:cubicBezTo>
                <a:cubicBezTo>
                  <a:pt x="4819" y="18364"/>
                  <a:pt x="4867" y="18488"/>
                  <a:pt x="5210" y="18986"/>
                </a:cubicBezTo>
                <a:cubicBezTo>
                  <a:pt x="5426" y="19298"/>
                  <a:pt x="5601" y="19613"/>
                  <a:pt x="5601" y="19684"/>
                </a:cubicBezTo>
                <a:cubicBezTo>
                  <a:pt x="5601" y="19792"/>
                  <a:pt x="6219" y="20122"/>
                  <a:pt x="6419" y="20122"/>
                </a:cubicBezTo>
                <a:cubicBezTo>
                  <a:pt x="6447" y="20122"/>
                  <a:pt x="6446" y="19907"/>
                  <a:pt x="6419" y="19643"/>
                </a:cubicBezTo>
                <a:cubicBezTo>
                  <a:pt x="6385" y="19309"/>
                  <a:pt x="6286" y="19021"/>
                  <a:pt x="6082" y="18699"/>
                </a:cubicBezTo>
                <a:cubicBezTo>
                  <a:pt x="5771" y="18205"/>
                  <a:pt x="5709" y="17816"/>
                  <a:pt x="5914" y="17604"/>
                </a:cubicBezTo>
                <a:cubicBezTo>
                  <a:pt x="6035" y="17478"/>
                  <a:pt x="6060" y="17480"/>
                  <a:pt x="6570" y="17663"/>
                </a:cubicBezTo>
                <a:cubicBezTo>
                  <a:pt x="6861" y="17768"/>
                  <a:pt x="7099" y="17894"/>
                  <a:pt x="7099" y="17946"/>
                </a:cubicBezTo>
                <a:cubicBezTo>
                  <a:pt x="7099" y="18135"/>
                  <a:pt x="7656" y="18613"/>
                  <a:pt x="8133" y="18836"/>
                </a:cubicBezTo>
                <a:lnTo>
                  <a:pt x="8626" y="19068"/>
                </a:lnTo>
                <a:lnTo>
                  <a:pt x="8386" y="19255"/>
                </a:lnTo>
                <a:cubicBezTo>
                  <a:pt x="8124" y="19467"/>
                  <a:pt x="7754" y="19992"/>
                  <a:pt x="7754" y="20150"/>
                </a:cubicBezTo>
                <a:cubicBezTo>
                  <a:pt x="7754" y="20206"/>
                  <a:pt x="7828" y="20246"/>
                  <a:pt x="7917" y="20241"/>
                </a:cubicBezTo>
                <a:cubicBezTo>
                  <a:pt x="8014" y="20235"/>
                  <a:pt x="8140" y="20327"/>
                  <a:pt x="8235" y="20478"/>
                </a:cubicBezTo>
                <a:cubicBezTo>
                  <a:pt x="8329" y="20626"/>
                  <a:pt x="8482" y="20742"/>
                  <a:pt x="8614" y="20766"/>
                </a:cubicBezTo>
                <a:cubicBezTo>
                  <a:pt x="8840" y="20806"/>
                  <a:pt x="8909" y="20952"/>
                  <a:pt x="8771" y="21094"/>
                </a:cubicBezTo>
                <a:cubicBezTo>
                  <a:pt x="8726" y="21140"/>
                  <a:pt x="8752" y="21209"/>
                  <a:pt x="8831" y="21258"/>
                </a:cubicBezTo>
                <a:cubicBezTo>
                  <a:pt x="8906" y="21306"/>
                  <a:pt x="8943" y="21390"/>
                  <a:pt x="8915" y="21446"/>
                </a:cubicBezTo>
                <a:cubicBezTo>
                  <a:pt x="8855" y="21564"/>
                  <a:pt x="9042" y="21579"/>
                  <a:pt x="9378" y="21482"/>
                </a:cubicBezTo>
                <a:cubicBezTo>
                  <a:pt x="9541" y="21435"/>
                  <a:pt x="9628" y="21341"/>
                  <a:pt x="9673" y="21158"/>
                </a:cubicBezTo>
                <a:cubicBezTo>
                  <a:pt x="9716" y="20985"/>
                  <a:pt x="9807" y="20876"/>
                  <a:pt x="9955" y="20825"/>
                </a:cubicBezTo>
                <a:cubicBezTo>
                  <a:pt x="10144" y="20760"/>
                  <a:pt x="10232" y="20780"/>
                  <a:pt x="10539" y="20966"/>
                </a:cubicBezTo>
                <a:cubicBezTo>
                  <a:pt x="11001" y="21247"/>
                  <a:pt x="11700" y="21478"/>
                  <a:pt x="12301" y="21550"/>
                </a:cubicBezTo>
                <a:cubicBezTo>
                  <a:pt x="12562" y="21582"/>
                  <a:pt x="13176" y="21600"/>
                  <a:pt x="13666" y="21587"/>
                </a:cubicBezTo>
                <a:cubicBezTo>
                  <a:pt x="15242" y="21545"/>
                  <a:pt x="16508" y="21116"/>
                  <a:pt x="17497" y="20296"/>
                </a:cubicBezTo>
                <a:cubicBezTo>
                  <a:pt x="18167" y="19740"/>
                  <a:pt x="18476" y="19228"/>
                  <a:pt x="18507" y="18612"/>
                </a:cubicBezTo>
                <a:cubicBezTo>
                  <a:pt x="18521" y="18349"/>
                  <a:pt x="18596" y="18040"/>
                  <a:pt x="18676" y="17923"/>
                </a:cubicBezTo>
                <a:cubicBezTo>
                  <a:pt x="18853" y="17663"/>
                  <a:pt x="18869" y="16885"/>
                  <a:pt x="18700" y="16636"/>
                </a:cubicBezTo>
                <a:cubicBezTo>
                  <a:pt x="18616" y="16513"/>
                  <a:pt x="18600" y="16365"/>
                  <a:pt x="18652" y="16148"/>
                </a:cubicBezTo>
                <a:cubicBezTo>
                  <a:pt x="18727" y="15833"/>
                  <a:pt x="18611" y="15331"/>
                  <a:pt x="18447" y="15254"/>
                </a:cubicBezTo>
                <a:cubicBezTo>
                  <a:pt x="18398" y="15230"/>
                  <a:pt x="18401" y="15120"/>
                  <a:pt x="18453" y="14984"/>
                </a:cubicBezTo>
                <a:cubicBezTo>
                  <a:pt x="18503" y="14858"/>
                  <a:pt x="18543" y="14562"/>
                  <a:pt x="18544" y="14327"/>
                </a:cubicBezTo>
                <a:cubicBezTo>
                  <a:pt x="18545" y="13396"/>
                  <a:pt x="18601" y="12822"/>
                  <a:pt x="18706" y="12584"/>
                </a:cubicBezTo>
                <a:cubicBezTo>
                  <a:pt x="18766" y="12447"/>
                  <a:pt x="18829" y="12156"/>
                  <a:pt x="18850" y="11941"/>
                </a:cubicBezTo>
                <a:cubicBezTo>
                  <a:pt x="18875" y="11695"/>
                  <a:pt x="18981" y="11430"/>
                  <a:pt x="19133" y="11229"/>
                </a:cubicBezTo>
                <a:cubicBezTo>
                  <a:pt x="19294" y="11015"/>
                  <a:pt x="19396" y="10746"/>
                  <a:pt x="19440" y="10412"/>
                </a:cubicBezTo>
                <a:cubicBezTo>
                  <a:pt x="19481" y="10100"/>
                  <a:pt x="19571" y="9853"/>
                  <a:pt x="19680" y="9746"/>
                </a:cubicBezTo>
                <a:cubicBezTo>
                  <a:pt x="20082" y="9354"/>
                  <a:pt x="20111" y="8668"/>
                  <a:pt x="19752" y="8195"/>
                </a:cubicBezTo>
                <a:lnTo>
                  <a:pt x="19584" y="7962"/>
                </a:lnTo>
                <a:lnTo>
                  <a:pt x="20113" y="7693"/>
                </a:lnTo>
                <a:cubicBezTo>
                  <a:pt x="20664" y="7415"/>
                  <a:pt x="21152" y="6907"/>
                  <a:pt x="21364" y="6393"/>
                </a:cubicBezTo>
                <a:cubicBezTo>
                  <a:pt x="21529" y="5991"/>
                  <a:pt x="21573" y="4714"/>
                  <a:pt x="21442" y="4157"/>
                </a:cubicBezTo>
                <a:cubicBezTo>
                  <a:pt x="21109" y="2736"/>
                  <a:pt x="20105" y="1198"/>
                  <a:pt x="19295" y="881"/>
                </a:cubicBezTo>
                <a:cubicBezTo>
                  <a:pt x="19143" y="821"/>
                  <a:pt x="18790" y="776"/>
                  <a:pt x="18507" y="776"/>
                </a:cubicBezTo>
                <a:cubicBezTo>
                  <a:pt x="18064" y="776"/>
                  <a:pt x="17929" y="808"/>
                  <a:pt x="17551" y="1027"/>
                </a:cubicBezTo>
                <a:cubicBezTo>
                  <a:pt x="17201" y="1229"/>
                  <a:pt x="17062" y="1272"/>
                  <a:pt x="16848" y="1237"/>
                </a:cubicBezTo>
                <a:cubicBezTo>
                  <a:pt x="16479" y="1175"/>
                  <a:pt x="16259" y="1284"/>
                  <a:pt x="15957" y="1675"/>
                </a:cubicBezTo>
                <a:cubicBezTo>
                  <a:pt x="15718" y="1985"/>
                  <a:pt x="15691" y="1998"/>
                  <a:pt x="15573" y="1875"/>
                </a:cubicBezTo>
                <a:cubicBezTo>
                  <a:pt x="15502" y="1803"/>
                  <a:pt x="15446" y="1723"/>
                  <a:pt x="15446" y="1697"/>
                </a:cubicBezTo>
                <a:cubicBezTo>
                  <a:pt x="15446" y="1613"/>
                  <a:pt x="15173" y="1648"/>
                  <a:pt x="15128" y="1738"/>
                </a:cubicBezTo>
                <a:cubicBezTo>
                  <a:pt x="15079" y="1835"/>
                  <a:pt x="14968" y="1830"/>
                  <a:pt x="14604" y="1716"/>
                </a:cubicBezTo>
                <a:cubicBezTo>
                  <a:pt x="14475" y="1675"/>
                  <a:pt x="14287" y="1634"/>
                  <a:pt x="14189" y="1620"/>
                </a:cubicBezTo>
                <a:cubicBezTo>
                  <a:pt x="14005" y="1592"/>
                  <a:pt x="13975" y="1560"/>
                  <a:pt x="13720" y="1109"/>
                </a:cubicBezTo>
                <a:cubicBezTo>
                  <a:pt x="13520" y="755"/>
                  <a:pt x="13104" y="610"/>
                  <a:pt x="12578" y="712"/>
                </a:cubicBezTo>
                <a:cubicBezTo>
                  <a:pt x="12375" y="751"/>
                  <a:pt x="12110" y="804"/>
                  <a:pt x="11988" y="826"/>
                </a:cubicBezTo>
                <a:cubicBezTo>
                  <a:pt x="11867" y="848"/>
                  <a:pt x="11634" y="971"/>
                  <a:pt x="11465" y="1100"/>
                </a:cubicBezTo>
                <a:cubicBezTo>
                  <a:pt x="11100" y="1376"/>
                  <a:pt x="11031" y="1656"/>
                  <a:pt x="11188" y="2245"/>
                </a:cubicBezTo>
                <a:cubicBezTo>
                  <a:pt x="11249" y="2471"/>
                  <a:pt x="11328" y="2930"/>
                  <a:pt x="11363" y="3262"/>
                </a:cubicBezTo>
                <a:cubicBezTo>
                  <a:pt x="11397" y="3595"/>
                  <a:pt x="11444" y="3956"/>
                  <a:pt x="11471" y="4061"/>
                </a:cubicBezTo>
                <a:cubicBezTo>
                  <a:pt x="11510" y="4217"/>
                  <a:pt x="11470" y="4269"/>
                  <a:pt x="11254" y="4353"/>
                </a:cubicBezTo>
                <a:cubicBezTo>
                  <a:pt x="10838" y="4514"/>
                  <a:pt x="10304" y="4276"/>
                  <a:pt x="10593" y="4056"/>
                </a:cubicBezTo>
                <a:cubicBezTo>
                  <a:pt x="10671" y="3997"/>
                  <a:pt x="10660" y="3974"/>
                  <a:pt x="10551" y="3974"/>
                </a:cubicBezTo>
                <a:cubicBezTo>
                  <a:pt x="10469" y="3974"/>
                  <a:pt x="10347" y="3926"/>
                  <a:pt x="10280" y="3865"/>
                </a:cubicBezTo>
                <a:cubicBezTo>
                  <a:pt x="10213" y="3803"/>
                  <a:pt x="10085" y="3769"/>
                  <a:pt x="9992" y="3787"/>
                </a:cubicBezTo>
                <a:cubicBezTo>
                  <a:pt x="9748" y="3835"/>
                  <a:pt x="9684" y="3714"/>
                  <a:pt x="9853" y="3518"/>
                </a:cubicBezTo>
                <a:cubicBezTo>
                  <a:pt x="9983" y="3368"/>
                  <a:pt x="9987" y="3345"/>
                  <a:pt x="9859" y="3308"/>
                </a:cubicBezTo>
                <a:cubicBezTo>
                  <a:pt x="9781" y="3285"/>
                  <a:pt x="9739" y="3235"/>
                  <a:pt x="9769" y="3199"/>
                </a:cubicBezTo>
                <a:cubicBezTo>
                  <a:pt x="9799" y="3162"/>
                  <a:pt x="9780" y="3109"/>
                  <a:pt x="9727" y="3085"/>
                </a:cubicBezTo>
                <a:cubicBezTo>
                  <a:pt x="9674" y="3060"/>
                  <a:pt x="9651" y="3013"/>
                  <a:pt x="9679" y="2980"/>
                </a:cubicBezTo>
                <a:cubicBezTo>
                  <a:pt x="9706" y="2946"/>
                  <a:pt x="9689" y="2901"/>
                  <a:pt x="9643" y="2879"/>
                </a:cubicBezTo>
                <a:cubicBezTo>
                  <a:pt x="9596" y="2857"/>
                  <a:pt x="9561" y="2714"/>
                  <a:pt x="9559" y="2560"/>
                </a:cubicBezTo>
                <a:cubicBezTo>
                  <a:pt x="9556" y="2405"/>
                  <a:pt x="9478" y="2192"/>
                  <a:pt x="9390" y="2090"/>
                </a:cubicBezTo>
                <a:cubicBezTo>
                  <a:pt x="9176" y="1842"/>
                  <a:pt x="9301" y="1669"/>
                  <a:pt x="10088" y="1122"/>
                </a:cubicBezTo>
                <a:cubicBezTo>
                  <a:pt x="10705" y="693"/>
                  <a:pt x="11241" y="430"/>
                  <a:pt x="11976" y="201"/>
                </a:cubicBezTo>
                <a:cubicBezTo>
                  <a:pt x="12208" y="128"/>
                  <a:pt x="12336" y="70"/>
                  <a:pt x="12259" y="68"/>
                </a:cubicBezTo>
                <a:close/>
                <a:moveTo>
                  <a:pt x="5710" y="7282"/>
                </a:moveTo>
                <a:lnTo>
                  <a:pt x="5878" y="7442"/>
                </a:lnTo>
                <a:cubicBezTo>
                  <a:pt x="6019" y="7574"/>
                  <a:pt x="6034" y="7651"/>
                  <a:pt x="5962" y="7894"/>
                </a:cubicBezTo>
                <a:cubicBezTo>
                  <a:pt x="5914" y="8055"/>
                  <a:pt x="5819" y="8275"/>
                  <a:pt x="5746" y="8382"/>
                </a:cubicBezTo>
                <a:cubicBezTo>
                  <a:pt x="5673" y="8489"/>
                  <a:pt x="5423" y="8733"/>
                  <a:pt x="5192" y="8925"/>
                </a:cubicBezTo>
                <a:cubicBezTo>
                  <a:pt x="4701" y="9334"/>
                  <a:pt x="4630" y="9290"/>
                  <a:pt x="4699" y="8610"/>
                </a:cubicBezTo>
                <a:cubicBezTo>
                  <a:pt x="4750" y="8114"/>
                  <a:pt x="5036" y="7662"/>
                  <a:pt x="5445" y="7433"/>
                </a:cubicBezTo>
                <a:lnTo>
                  <a:pt x="5710" y="7282"/>
                </a:lnTo>
                <a:close/>
                <a:moveTo>
                  <a:pt x="7712" y="20396"/>
                </a:moveTo>
                <a:cubicBezTo>
                  <a:pt x="7696" y="20383"/>
                  <a:pt x="7684" y="20427"/>
                  <a:pt x="7682" y="20515"/>
                </a:cubicBezTo>
                <a:cubicBezTo>
                  <a:pt x="7680" y="20632"/>
                  <a:pt x="7699" y="20691"/>
                  <a:pt x="7724" y="20642"/>
                </a:cubicBezTo>
                <a:cubicBezTo>
                  <a:pt x="7750" y="20594"/>
                  <a:pt x="7754" y="20497"/>
                  <a:pt x="7730" y="20428"/>
                </a:cubicBezTo>
                <a:cubicBezTo>
                  <a:pt x="7724" y="20411"/>
                  <a:pt x="7718" y="20400"/>
                  <a:pt x="7712" y="20396"/>
                </a:cubicBezTo>
                <a:close/>
              </a:path>
            </a:pathLst>
          </a:cu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Cohort Study of 30 458 patients from an insurance database in the US"/>
          <p:cNvSpPr txBox="1"/>
          <p:nvPr/>
        </p:nvSpPr>
        <p:spPr>
          <a:xfrm>
            <a:off x="1367365" y="5474963"/>
            <a:ext cx="20089509" cy="16579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5200"/>
            </a:lvl1pPr>
          </a:lstStyle>
          <a:p>
            <a:pPr/>
            <a:r>
              <a:t>Cohort Study of 30 458 patients from an insurance database in the US</a:t>
            </a:r>
          </a:p>
        </p:txBody>
      </p:sp>
      <p:pic>
        <p:nvPicPr>
          <p:cNvPr id="318" name="Schermata 2025-10-25 alle 19.24.32.png" descr="Schermata 2025-10-25 alle 19.24.32.png"/>
          <p:cNvPicPr>
            <a:picLocks noChangeAspect="1"/>
          </p:cNvPicPr>
          <p:nvPr/>
        </p:nvPicPr>
        <p:blipFill>
          <a:blip r:embed="rId2">
            <a:extLst/>
          </a:blip>
          <a:stretch>
            <a:fillRect/>
          </a:stretch>
        </p:blipFill>
        <p:spPr>
          <a:xfrm>
            <a:off x="-6962" y="-180855"/>
            <a:ext cx="17962776" cy="4616838"/>
          </a:xfrm>
          <a:prstGeom prst="rect">
            <a:avLst/>
          </a:prstGeom>
          <a:ln w="12700">
            <a:miter lim="400000"/>
          </a:ln>
        </p:spPr>
      </p:pic>
      <p:sp>
        <p:nvSpPr>
          <p:cNvPr id="319" name="CB      vs    GLP-1:…"/>
          <p:cNvSpPr txBox="1"/>
          <p:nvPr/>
        </p:nvSpPr>
        <p:spPr>
          <a:xfrm>
            <a:off x="4276750" y="9391755"/>
            <a:ext cx="15830500" cy="247070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200"/>
            </a:pPr>
            <a:r>
              <a:rPr b="1">
                <a:solidFill>
                  <a:schemeClr val="accent4">
                    <a:hueOff val="-1247790"/>
                    <a:lumOff val="-12326"/>
                  </a:schemeClr>
                </a:solidFill>
              </a:rPr>
              <a:t>CB     </a:t>
            </a:r>
            <a:r>
              <a:t> vs    </a:t>
            </a:r>
            <a:r>
              <a:rPr>
                <a:solidFill>
                  <a:schemeClr val="accent4">
                    <a:hueOff val="-1247790"/>
                    <a:lumOff val="-12326"/>
                  </a:schemeClr>
                </a:solidFill>
              </a:rPr>
              <a:t>GLP-1</a:t>
            </a:r>
            <a:r>
              <a:t>:</a:t>
            </a:r>
          </a:p>
          <a:p>
            <a:pPr>
              <a:defRPr sz="5200"/>
            </a:pPr>
          </a:p>
          <a:p>
            <a:pPr algn="just">
              <a:defRPr sz="5200"/>
            </a:pPr>
            <a:r>
              <a:t>maggior WL per CB e minor costo in pz in classe II-III</a:t>
            </a:r>
          </a:p>
        </p:txBody>
      </p:sp>
      <p:pic>
        <p:nvPicPr>
          <p:cNvPr id="320" name="f507fc15-2879-4c4c-9eae-4cc9dd06b8e9.png" descr="f507fc15-2879-4c4c-9eae-4cc9dd06b8e9.png"/>
          <p:cNvPicPr>
            <a:picLocks noChangeAspect="1"/>
          </p:cNvPicPr>
          <p:nvPr/>
        </p:nvPicPr>
        <p:blipFill>
          <a:blip r:embed="rId3">
            <a:extLst/>
          </a:blip>
          <a:srcRect l="4667" t="3306" r="4968" b="2572"/>
          <a:stretch>
            <a:fillRect/>
          </a:stretch>
        </p:blipFill>
        <p:spPr>
          <a:xfrm>
            <a:off x="9057704" y="7118904"/>
            <a:ext cx="1978663" cy="2060923"/>
          </a:xfrm>
          <a:custGeom>
            <a:avLst/>
            <a:gdLst/>
            <a:ahLst/>
            <a:cxnLst>
              <a:cxn ang="0">
                <a:pos x="wd2" y="hd2"/>
              </a:cxn>
              <a:cxn ang="5400000">
                <a:pos x="wd2" y="hd2"/>
              </a:cxn>
              <a:cxn ang="10800000">
                <a:pos x="wd2" y="hd2"/>
              </a:cxn>
              <a:cxn ang="16200000">
                <a:pos x="wd2" y="hd2"/>
              </a:cxn>
            </a:cxnLst>
            <a:rect l="0" t="0" r="r" b="b"/>
            <a:pathLst>
              <a:path w="21365" h="21581" fill="norm" stroke="1" extrusionOk="0">
                <a:moveTo>
                  <a:pt x="7795" y="2"/>
                </a:moveTo>
                <a:cubicBezTo>
                  <a:pt x="6610" y="13"/>
                  <a:pt x="6160" y="155"/>
                  <a:pt x="5172" y="812"/>
                </a:cubicBezTo>
                <a:cubicBezTo>
                  <a:pt x="4476" y="1276"/>
                  <a:pt x="4058" y="1835"/>
                  <a:pt x="4058" y="2308"/>
                </a:cubicBezTo>
                <a:cubicBezTo>
                  <a:pt x="4058" y="2418"/>
                  <a:pt x="3992" y="2596"/>
                  <a:pt x="3908" y="2703"/>
                </a:cubicBezTo>
                <a:cubicBezTo>
                  <a:pt x="3744" y="2914"/>
                  <a:pt x="3705" y="3952"/>
                  <a:pt x="3848" y="4299"/>
                </a:cubicBezTo>
                <a:cubicBezTo>
                  <a:pt x="3904" y="4434"/>
                  <a:pt x="3869" y="4581"/>
                  <a:pt x="3745" y="4752"/>
                </a:cubicBezTo>
                <a:cubicBezTo>
                  <a:pt x="3644" y="4892"/>
                  <a:pt x="3546" y="5141"/>
                  <a:pt x="3527" y="5305"/>
                </a:cubicBezTo>
                <a:cubicBezTo>
                  <a:pt x="3508" y="5468"/>
                  <a:pt x="3440" y="5590"/>
                  <a:pt x="3377" y="5579"/>
                </a:cubicBezTo>
                <a:cubicBezTo>
                  <a:pt x="3314" y="5568"/>
                  <a:pt x="3272" y="5635"/>
                  <a:pt x="3283" y="5729"/>
                </a:cubicBezTo>
                <a:cubicBezTo>
                  <a:pt x="3317" y="6042"/>
                  <a:pt x="3458" y="6248"/>
                  <a:pt x="3643" y="6248"/>
                </a:cubicBezTo>
                <a:cubicBezTo>
                  <a:pt x="3941" y="6248"/>
                  <a:pt x="4122" y="6532"/>
                  <a:pt x="3972" y="6764"/>
                </a:cubicBezTo>
                <a:cubicBezTo>
                  <a:pt x="3865" y="6931"/>
                  <a:pt x="3880" y="6966"/>
                  <a:pt x="4080" y="7038"/>
                </a:cubicBezTo>
                <a:cubicBezTo>
                  <a:pt x="4226" y="7090"/>
                  <a:pt x="4314" y="7206"/>
                  <a:pt x="4315" y="7350"/>
                </a:cubicBezTo>
                <a:cubicBezTo>
                  <a:pt x="4317" y="7475"/>
                  <a:pt x="4389" y="7614"/>
                  <a:pt x="4474" y="7653"/>
                </a:cubicBezTo>
                <a:cubicBezTo>
                  <a:pt x="5299" y="8034"/>
                  <a:pt x="5482" y="8275"/>
                  <a:pt x="5134" y="8522"/>
                </a:cubicBezTo>
                <a:cubicBezTo>
                  <a:pt x="4716" y="8818"/>
                  <a:pt x="4384" y="8689"/>
                  <a:pt x="3557" y="7915"/>
                </a:cubicBezTo>
                <a:cubicBezTo>
                  <a:pt x="2621" y="7038"/>
                  <a:pt x="2462" y="6951"/>
                  <a:pt x="1838" y="6951"/>
                </a:cubicBezTo>
                <a:cubicBezTo>
                  <a:pt x="1247" y="6951"/>
                  <a:pt x="805" y="7165"/>
                  <a:pt x="600" y="7549"/>
                </a:cubicBezTo>
                <a:cubicBezTo>
                  <a:pt x="416" y="7894"/>
                  <a:pt x="414" y="8198"/>
                  <a:pt x="583" y="8970"/>
                </a:cubicBezTo>
                <a:cubicBezTo>
                  <a:pt x="694" y="9479"/>
                  <a:pt x="763" y="9583"/>
                  <a:pt x="1256" y="9964"/>
                </a:cubicBezTo>
                <a:cubicBezTo>
                  <a:pt x="1719" y="10321"/>
                  <a:pt x="1796" y="10428"/>
                  <a:pt x="1753" y="10645"/>
                </a:cubicBezTo>
                <a:cubicBezTo>
                  <a:pt x="1725" y="10787"/>
                  <a:pt x="1770" y="11026"/>
                  <a:pt x="1851" y="11177"/>
                </a:cubicBezTo>
                <a:cubicBezTo>
                  <a:pt x="1988" y="11433"/>
                  <a:pt x="1974" y="11496"/>
                  <a:pt x="1667" y="12033"/>
                </a:cubicBezTo>
                <a:cubicBezTo>
                  <a:pt x="1485" y="12351"/>
                  <a:pt x="1164" y="12812"/>
                  <a:pt x="956" y="13060"/>
                </a:cubicBezTo>
                <a:cubicBezTo>
                  <a:pt x="459" y="13650"/>
                  <a:pt x="343" y="13882"/>
                  <a:pt x="343" y="14261"/>
                </a:cubicBezTo>
                <a:cubicBezTo>
                  <a:pt x="343" y="14433"/>
                  <a:pt x="289" y="14670"/>
                  <a:pt x="223" y="14789"/>
                </a:cubicBezTo>
                <a:cubicBezTo>
                  <a:pt x="-143" y="15452"/>
                  <a:pt x="-56" y="16144"/>
                  <a:pt x="467" y="16721"/>
                </a:cubicBezTo>
                <a:cubicBezTo>
                  <a:pt x="953" y="17258"/>
                  <a:pt x="1517" y="17500"/>
                  <a:pt x="2091" y="17419"/>
                </a:cubicBezTo>
                <a:cubicBezTo>
                  <a:pt x="2986" y="17294"/>
                  <a:pt x="2977" y="17293"/>
                  <a:pt x="2961" y="17565"/>
                </a:cubicBezTo>
                <a:cubicBezTo>
                  <a:pt x="2953" y="17702"/>
                  <a:pt x="2892" y="18531"/>
                  <a:pt x="2824" y="19406"/>
                </a:cubicBezTo>
                <a:cubicBezTo>
                  <a:pt x="2725" y="20683"/>
                  <a:pt x="2723" y="21014"/>
                  <a:pt x="2828" y="21076"/>
                </a:cubicBezTo>
                <a:cubicBezTo>
                  <a:pt x="3051" y="21210"/>
                  <a:pt x="4167" y="21307"/>
                  <a:pt x="5211" y="21284"/>
                </a:cubicBezTo>
                <a:cubicBezTo>
                  <a:pt x="5812" y="21271"/>
                  <a:pt x="6238" y="21305"/>
                  <a:pt x="6278" y="21367"/>
                </a:cubicBezTo>
                <a:cubicBezTo>
                  <a:pt x="6314" y="21424"/>
                  <a:pt x="6675" y="21477"/>
                  <a:pt x="7084" y="21484"/>
                </a:cubicBezTo>
                <a:cubicBezTo>
                  <a:pt x="7492" y="21491"/>
                  <a:pt x="8152" y="21524"/>
                  <a:pt x="8549" y="21559"/>
                </a:cubicBezTo>
                <a:cubicBezTo>
                  <a:pt x="8947" y="21593"/>
                  <a:pt x="9646" y="21587"/>
                  <a:pt x="10100" y="21546"/>
                </a:cubicBezTo>
                <a:cubicBezTo>
                  <a:pt x="10555" y="21505"/>
                  <a:pt x="11279" y="21456"/>
                  <a:pt x="11712" y="21434"/>
                </a:cubicBezTo>
                <a:cubicBezTo>
                  <a:pt x="12144" y="21411"/>
                  <a:pt x="12593" y="21341"/>
                  <a:pt x="12710" y="21280"/>
                </a:cubicBezTo>
                <a:cubicBezTo>
                  <a:pt x="12827" y="21219"/>
                  <a:pt x="13087" y="21168"/>
                  <a:pt x="13289" y="21168"/>
                </a:cubicBezTo>
                <a:lnTo>
                  <a:pt x="13644" y="21168"/>
                </a:lnTo>
                <a:lnTo>
                  <a:pt x="13661" y="20653"/>
                </a:lnTo>
                <a:lnTo>
                  <a:pt x="13683" y="18890"/>
                </a:lnTo>
                <a:lnTo>
                  <a:pt x="13713" y="16613"/>
                </a:lnTo>
                <a:lnTo>
                  <a:pt x="14124" y="16588"/>
                </a:lnTo>
                <a:cubicBezTo>
                  <a:pt x="14770" y="16546"/>
                  <a:pt x="14962" y="16484"/>
                  <a:pt x="15303" y="16206"/>
                </a:cubicBezTo>
                <a:cubicBezTo>
                  <a:pt x="15477" y="16063"/>
                  <a:pt x="15626" y="15959"/>
                  <a:pt x="15628" y="15977"/>
                </a:cubicBezTo>
                <a:cubicBezTo>
                  <a:pt x="15631" y="15996"/>
                  <a:pt x="15645" y="16372"/>
                  <a:pt x="15663" y="16813"/>
                </a:cubicBezTo>
                <a:cubicBezTo>
                  <a:pt x="15680" y="17253"/>
                  <a:pt x="15778" y="17909"/>
                  <a:pt x="15877" y="18267"/>
                </a:cubicBezTo>
                <a:cubicBezTo>
                  <a:pt x="16203" y="19442"/>
                  <a:pt x="16118" y="20186"/>
                  <a:pt x="15594" y="20744"/>
                </a:cubicBezTo>
                <a:cubicBezTo>
                  <a:pt x="15478" y="20868"/>
                  <a:pt x="15412" y="20999"/>
                  <a:pt x="15448" y="21035"/>
                </a:cubicBezTo>
                <a:cubicBezTo>
                  <a:pt x="15557" y="21141"/>
                  <a:pt x="15805" y="20881"/>
                  <a:pt x="16031" y="20428"/>
                </a:cubicBezTo>
                <a:cubicBezTo>
                  <a:pt x="16308" y="19874"/>
                  <a:pt x="16304" y="19083"/>
                  <a:pt x="16023" y="18201"/>
                </a:cubicBezTo>
                <a:cubicBezTo>
                  <a:pt x="15790" y="17469"/>
                  <a:pt x="15788" y="16301"/>
                  <a:pt x="16018" y="16031"/>
                </a:cubicBezTo>
                <a:cubicBezTo>
                  <a:pt x="16042" y="16003"/>
                  <a:pt x="16091" y="15983"/>
                  <a:pt x="16147" y="15965"/>
                </a:cubicBezTo>
                <a:cubicBezTo>
                  <a:pt x="16176" y="15948"/>
                  <a:pt x="16210" y="15937"/>
                  <a:pt x="16254" y="15936"/>
                </a:cubicBezTo>
                <a:cubicBezTo>
                  <a:pt x="16346" y="15920"/>
                  <a:pt x="16456" y="15914"/>
                  <a:pt x="16575" y="15919"/>
                </a:cubicBezTo>
                <a:cubicBezTo>
                  <a:pt x="16999" y="15938"/>
                  <a:pt x="17018" y="15955"/>
                  <a:pt x="17103" y="16326"/>
                </a:cubicBezTo>
                <a:cubicBezTo>
                  <a:pt x="17151" y="16539"/>
                  <a:pt x="17285" y="16963"/>
                  <a:pt x="17398" y="17266"/>
                </a:cubicBezTo>
                <a:cubicBezTo>
                  <a:pt x="17809" y="18361"/>
                  <a:pt x="17903" y="18807"/>
                  <a:pt x="17840" y="19306"/>
                </a:cubicBezTo>
                <a:cubicBezTo>
                  <a:pt x="17776" y="19801"/>
                  <a:pt x="17486" y="20471"/>
                  <a:pt x="17193" y="20794"/>
                </a:cubicBezTo>
                <a:cubicBezTo>
                  <a:pt x="17105" y="20891"/>
                  <a:pt x="17068" y="21002"/>
                  <a:pt x="17111" y="21043"/>
                </a:cubicBezTo>
                <a:cubicBezTo>
                  <a:pt x="17234" y="21160"/>
                  <a:pt x="17767" y="20482"/>
                  <a:pt x="17942" y="19983"/>
                </a:cubicBezTo>
                <a:cubicBezTo>
                  <a:pt x="18194" y="19269"/>
                  <a:pt x="18142" y="18489"/>
                  <a:pt x="17788" y="17548"/>
                </a:cubicBezTo>
                <a:cubicBezTo>
                  <a:pt x="17618" y="17095"/>
                  <a:pt x="17468" y="16545"/>
                  <a:pt x="17454" y="16326"/>
                </a:cubicBezTo>
                <a:cubicBezTo>
                  <a:pt x="17432" y="15978"/>
                  <a:pt x="17461" y="15917"/>
                  <a:pt x="17681" y="15865"/>
                </a:cubicBezTo>
                <a:cubicBezTo>
                  <a:pt x="17921" y="15808"/>
                  <a:pt x="18170" y="15508"/>
                  <a:pt x="18422" y="14963"/>
                </a:cubicBezTo>
                <a:cubicBezTo>
                  <a:pt x="18486" y="14825"/>
                  <a:pt x="18601" y="14587"/>
                  <a:pt x="18684" y="14435"/>
                </a:cubicBezTo>
                <a:cubicBezTo>
                  <a:pt x="18776" y="14266"/>
                  <a:pt x="18808" y="14070"/>
                  <a:pt x="18761" y="13932"/>
                </a:cubicBezTo>
                <a:cubicBezTo>
                  <a:pt x="18719" y="13809"/>
                  <a:pt x="18696" y="13567"/>
                  <a:pt x="18710" y="13392"/>
                </a:cubicBezTo>
                <a:cubicBezTo>
                  <a:pt x="18729" y="13147"/>
                  <a:pt x="18675" y="13034"/>
                  <a:pt x="18474" y="12906"/>
                </a:cubicBezTo>
                <a:cubicBezTo>
                  <a:pt x="18330" y="12814"/>
                  <a:pt x="18124" y="12769"/>
                  <a:pt x="18015" y="12802"/>
                </a:cubicBezTo>
                <a:cubicBezTo>
                  <a:pt x="17899" y="12838"/>
                  <a:pt x="17766" y="12800"/>
                  <a:pt x="17690" y="12711"/>
                </a:cubicBezTo>
                <a:cubicBezTo>
                  <a:pt x="17585" y="12589"/>
                  <a:pt x="17589" y="12552"/>
                  <a:pt x="17703" y="12515"/>
                </a:cubicBezTo>
                <a:cubicBezTo>
                  <a:pt x="17780" y="12491"/>
                  <a:pt x="18411" y="12285"/>
                  <a:pt x="19108" y="12058"/>
                </a:cubicBezTo>
                <a:cubicBezTo>
                  <a:pt x="19805" y="11831"/>
                  <a:pt x="20459" y="11654"/>
                  <a:pt x="20557" y="11663"/>
                </a:cubicBezTo>
                <a:cubicBezTo>
                  <a:pt x="21083" y="11715"/>
                  <a:pt x="21457" y="11506"/>
                  <a:pt x="21345" y="11223"/>
                </a:cubicBezTo>
                <a:cubicBezTo>
                  <a:pt x="21264" y="11019"/>
                  <a:pt x="20855" y="11068"/>
                  <a:pt x="20574" y="11314"/>
                </a:cubicBezTo>
                <a:cubicBezTo>
                  <a:pt x="20309" y="11546"/>
                  <a:pt x="18152" y="12200"/>
                  <a:pt x="17985" y="12100"/>
                </a:cubicBezTo>
                <a:cubicBezTo>
                  <a:pt x="17946" y="12076"/>
                  <a:pt x="17935" y="11967"/>
                  <a:pt x="17964" y="11859"/>
                </a:cubicBezTo>
                <a:cubicBezTo>
                  <a:pt x="18002" y="11716"/>
                  <a:pt x="17945" y="11629"/>
                  <a:pt x="17750" y="11543"/>
                </a:cubicBezTo>
                <a:cubicBezTo>
                  <a:pt x="17524" y="11443"/>
                  <a:pt x="17447" y="11453"/>
                  <a:pt x="17278" y="11601"/>
                </a:cubicBezTo>
                <a:cubicBezTo>
                  <a:pt x="17084" y="11771"/>
                  <a:pt x="17068" y="11769"/>
                  <a:pt x="16828" y="11518"/>
                </a:cubicBezTo>
                <a:cubicBezTo>
                  <a:pt x="16455" y="11128"/>
                  <a:pt x="15902" y="11225"/>
                  <a:pt x="15834" y="11655"/>
                </a:cubicBezTo>
                <a:cubicBezTo>
                  <a:pt x="15834" y="11659"/>
                  <a:pt x="15834" y="11664"/>
                  <a:pt x="15834" y="11668"/>
                </a:cubicBezTo>
                <a:cubicBezTo>
                  <a:pt x="15832" y="11695"/>
                  <a:pt x="15830" y="11723"/>
                  <a:pt x="15830" y="11755"/>
                </a:cubicBezTo>
                <a:cubicBezTo>
                  <a:pt x="15841" y="11938"/>
                  <a:pt x="16158" y="12158"/>
                  <a:pt x="16413" y="12158"/>
                </a:cubicBezTo>
                <a:cubicBezTo>
                  <a:pt x="16554" y="12158"/>
                  <a:pt x="16760" y="12204"/>
                  <a:pt x="16871" y="12262"/>
                </a:cubicBezTo>
                <a:cubicBezTo>
                  <a:pt x="17073" y="12366"/>
                  <a:pt x="17074" y="12372"/>
                  <a:pt x="16871" y="12648"/>
                </a:cubicBezTo>
                <a:cubicBezTo>
                  <a:pt x="16709" y="12869"/>
                  <a:pt x="16601" y="12915"/>
                  <a:pt x="16366" y="12881"/>
                </a:cubicBezTo>
                <a:cubicBezTo>
                  <a:pt x="16016" y="12831"/>
                  <a:pt x="15753" y="13045"/>
                  <a:pt x="15667" y="13442"/>
                </a:cubicBezTo>
                <a:cubicBezTo>
                  <a:pt x="15541" y="14024"/>
                  <a:pt x="15339" y="14141"/>
                  <a:pt x="15136" y="13750"/>
                </a:cubicBezTo>
                <a:cubicBezTo>
                  <a:pt x="15067" y="13618"/>
                  <a:pt x="14883" y="13436"/>
                  <a:pt x="14724" y="13347"/>
                </a:cubicBezTo>
                <a:cubicBezTo>
                  <a:pt x="14565" y="13257"/>
                  <a:pt x="14447" y="13127"/>
                  <a:pt x="14463" y="13060"/>
                </a:cubicBezTo>
                <a:cubicBezTo>
                  <a:pt x="14525" y="12802"/>
                  <a:pt x="14355" y="12552"/>
                  <a:pt x="13901" y="12237"/>
                </a:cubicBezTo>
                <a:cubicBezTo>
                  <a:pt x="13568" y="12005"/>
                  <a:pt x="13357" y="11752"/>
                  <a:pt x="13186" y="11377"/>
                </a:cubicBezTo>
                <a:cubicBezTo>
                  <a:pt x="13056" y="11091"/>
                  <a:pt x="12939" y="10871"/>
                  <a:pt x="12813" y="10687"/>
                </a:cubicBezTo>
                <a:cubicBezTo>
                  <a:pt x="12807" y="10678"/>
                  <a:pt x="12802" y="10671"/>
                  <a:pt x="12796" y="10662"/>
                </a:cubicBezTo>
                <a:cubicBezTo>
                  <a:pt x="12717" y="10558"/>
                  <a:pt x="12631" y="10455"/>
                  <a:pt x="12543" y="10358"/>
                </a:cubicBezTo>
                <a:cubicBezTo>
                  <a:pt x="12396" y="10212"/>
                  <a:pt x="12227" y="10082"/>
                  <a:pt x="12012" y="9947"/>
                </a:cubicBezTo>
                <a:cubicBezTo>
                  <a:pt x="11508" y="9630"/>
                  <a:pt x="11503" y="9624"/>
                  <a:pt x="11652" y="9344"/>
                </a:cubicBezTo>
                <a:cubicBezTo>
                  <a:pt x="11734" y="9190"/>
                  <a:pt x="11802" y="8956"/>
                  <a:pt x="11802" y="8821"/>
                </a:cubicBezTo>
                <a:cubicBezTo>
                  <a:pt x="11802" y="8686"/>
                  <a:pt x="11918" y="8379"/>
                  <a:pt x="12059" y="8139"/>
                </a:cubicBezTo>
                <a:cubicBezTo>
                  <a:pt x="12279" y="7766"/>
                  <a:pt x="12315" y="7576"/>
                  <a:pt x="12316" y="6822"/>
                </a:cubicBezTo>
                <a:cubicBezTo>
                  <a:pt x="12317" y="5843"/>
                  <a:pt x="12224" y="5581"/>
                  <a:pt x="11635" y="4947"/>
                </a:cubicBezTo>
                <a:lnTo>
                  <a:pt x="11270" y="4557"/>
                </a:lnTo>
                <a:lnTo>
                  <a:pt x="11437" y="4000"/>
                </a:lnTo>
                <a:cubicBezTo>
                  <a:pt x="11612" y="3417"/>
                  <a:pt x="11537" y="3048"/>
                  <a:pt x="11245" y="3048"/>
                </a:cubicBezTo>
                <a:cubicBezTo>
                  <a:pt x="11168" y="3048"/>
                  <a:pt x="10911" y="2743"/>
                  <a:pt x="10675" y="2371"/>
                </a:cubicBezTo>
                <a:cubicBezTo>
                  <a:pt x="10013" y="1332"/>
                  <a:pt x="9482" y="622"/>
                  <a:pt x="9123" y="293"/>
                </a:cubicBezTo>
                <a:cubicBezTo>
                  <a:pt x="8805" y="1"/>
                  <a:pt x="8770" y="-7"/>
                  <a:pt x="7795" y="2"/>
                </a:cubicBezTo>
                <a:close/>
                <a:moveTo>
                  <a:pt x="20878" y="1880"/>
                </a:moveTo>
                <a:cubicBezTo>
                  <a:pt x="20631" y="1891"/>
                  <a:pt x="20197" y="1952"/>
                  <a:pt x="19768" y="2038"/>
                </a:cubicBezTo>
                <a:cubicBezTo>
                  <a:pt x="18849" y="2223"/>
                  <a:pt x="14919" y="3057"/>
                  <a:pt x="14304" y="3198"/>
                </a:cubicBezTo>
                <a:cubicBezTo>
                  <a:pt x="14077" y="3250"/>
                  <a:pt x="14073" y="3281"/>
                  <a:pt x="14073" y="4686"/>
                </a:cubicBezTo>
                <a:cubicBezTo>
                  <a:pt x="14073" y="5474"/>
                  <a:pt x="14104" y="6802"/>
                  <a:pt x="14141" y="7636"/>
                </a:cubicBezTo>
                <a:lnTo>
                  <a:pt x="14210" y="9153"/>
                </a:lnTo>
                <a:lnTo>
                  <a:pt x="15581" y="9153"/>
                </a:lnTo>
                <a:lnTo>
                  <a:pt x="15650" y="9153"/>
                </a:lnTo>
                <a:cubicBezTo>
                  <a:pt x="15975" y="9153"/>
                  <a:pt x="16221" y="9154"/>
                  <a:pt x="16417" y="9157"/>
                </a:cubicBezTo>
                <a:cubicBezTo>
                  <a:pt x="16623" y="9161"/>
                  <a:pt x="16773" y="9169"/>
                  <a:pt x="16875" y="9182"/>
                </a:cubicBezTo>
                <a:cubicBezTo>
                  <a:pt x="16927" y="9189"/>
                  <a:pt x="16967" y="9197"/>
                  <a:pt x="17000" y="9207"/>
                </a:cubicBezTo>
                <a:cubicBezTo>
                  <a:pt x="17033" y="9217"/>
                  <a:pt x="17058" y="9231"/>
                  <a:pt x="17077" y="9245"/>
                </a:cubicBezTo>
                <a:cubicBezTo>
                  <a:pt x="17096" y="9258"/>
                  <a:pt x="17105" y="9272"/>
                  <a:pt x="17115" y="9290"/>
                </a:cubicBezTo>
                <a:cubicBezTo>
                  <a:pt x="17125" y="9308"/>
                  <a:pt x="17135" y="9327"/>
                  <a:pt x="17141" y="9349"/>
                </a:cubicBezTo>
                <a:cubicBezTo>
                  <a:pt x="17142" y="9350"/>
                  <a:pt x="17141" y="9351"/>
                  <a:pt x="17141" y="9353"/>
                </a:cubicBezTo>
                <a:cubicBezTo>
                  <a:pt x="17170" y="9457"/>
                  <a:pt x="17244" y="9509"/>
                  <a:pt x="17428" y="9540"/>
                </a:cubicBezTo>
                <a:cubicBezTo>
                  <a:pt x="17521" y="9550"/>
                  <a:pt x="17634" y="9556"/>
                  <a:pt x="17805" y="9556"/>
                </a:cubicBezTo>
                <a:cubicBezTo>
                  <a:pt x="18021" y="9556"/>
                  <a:pt x="18175" y="9567"/>
                  <a:pt x="18285" y="9598"/>
                </a:cubicBezTo>
                <a:lnTo>
                  <a:pt x="18461" y="9606"/>
                </a:lnTo>
                <a:lnTo>
                  <a:pt x="18461" y="9702"/>
                </a:lnTo>
                <a:cubicBezTo>
                  <a:pt x="18533" y="9808"/>
                  <a:pt x="18520" y="9993"/>
                  <a:pt x="18461" y="10292"/>
                </a:cubicBezTo>
                <a:cubicBezTo>
                  <a:pt x="18463" y="10673"/>
                  <a:pt x="18483" y="10708"/>
                  <a:pt x="18585" y="10529"/>
                </a:cubicBezTo>
                <a:cubicBezTo>
                  <a:pt x="18656" y="10406"/>
                  <a:pt x="18716" y="10190"/>
                  <a:pt x="18718" y="10047"/>
                </a:cubicBezTo>
                <a:cubicBezTo>
                  <a:pt x="18720" y="9904"/>
                  <a:pt x="18792" y="9643"/>
                  <a:pt x="18881" y="9469"/>
                </a:cubicBezTo>
                <a:cubicBezTo>
                  <a:pt x="19001" y="9237"/>
                  <a:pt x="19091" y="9174"/>
                  <a:pt x="19314" y="9162"/>
                </a:cubicBezTo>
                <a:cubicBezTo>
                  <a:pt x="19334" y="9159"/>
                  <a:pt x="19352" y="9153"/>
                  <a:pt x="19374" y="9153"/>
                </a:cubicBezTo>
                <a:cubicBezTo>
                  <a:pt x="19378" y="9153"/>
                  <a:pt x="19382" y="9153"/>
                  <a:pt x="19387" y="9153"/>
                </a:cubicBezTo>
                <a:cubicBezTo>
                  <a:pt x="19392" y="9153"/>
                  <a:pt x="19398" y="9153"/>
                  <a:pt x="19404" y="9153"/>
                </a:cubicBezTo>
                <a:cubicBezTo>
                  <a:pt x="19633" y="9153"/>
                  <a:pt x="19779" y="9210"/>
                  <a:pt x="19819" y="9311"/>
                </a:cubicBezTo>
                <a:cubicBezTo>
                  <a:pt x="19911" y="9544"/>
                  <a:pt x="19679" y="10204"/>
                  <a:pt x="19387" y="10541"/>
                </a:cubicBezTo>
                <a:cubicBezTo>
                  <a:pt x="19246" y="10703"/>
                  <a:pt x="19134" y="10863"/>
                  <a:pt x="19134" y="10895"/>
                </a:cubicBezTo>
                <a:cubicBezTo>
                  <a:pt x="19134" y="10926"/>
                  <a:pt x="19200" y="10926"/>
                  <a:pt x="19284" y="10895"/>
                </a:cubicBezTo>
                <a:cubicBezTo>
                  <a:pt x="19312" y="10884"/>
                  <a:pt x="19342" y="10862"/>
                  <a:pt x="19374" y="10836"/>
                </a:cubicBezTo>
                <a:cubicBezTo>
                  <a:pt x="19597" y="10652"/>
                  <a:pt x="19897" y="10118"/>
                  <a:pt x="20017" y="9660"/>
                </a:cubicBezTo>
                <a:cubicBezTo>
                  <a:pt x="20126" y="9241"/>
                  <a:pt x="20161" y="9203"/>
                  <a:pt x="20484" y="9178"/>
                </a:cubicBezTo>
                <a:cubicBezTo>
                  <a:pt x="20676" y="9163"/>
                  <a:pt x="20939" y="9127"/>
                  <a:pt x="21066" y="9099"/>
                </a:cubicBezTo>
                <a:lnTo>
                  <a:pt x="21302" y="9049"/>
                </a:lnTo>
                <a:lnTo>
                  <a:pt x="21302" y="5500"/>
                </a:lnTo>
                <a:lnTo>
                  <a:pt x="21302" y="1951"/>
                </a:lnTo>
                <a:lnTo>
                  <a:pt x="21054" y="1889"/>
                </a:lnTo>
                <a:cubicBezTo>
                  <a:pt x="21020" y="1880"/>
                  <a:pt x="20960" y="1877"/>
                  <a:pt x="20878" y="1880"/>
                </a:cubicBezTo>
                <a:close/>
                <a:moveTo>
                  <a:pt x="1864" y="7171"/>
                </a:moveTo>
                <a:cubicBezTo>
                  <a:pt x="2344" y="7185"/>
                  <a:pt x="2821" y="7479"/>
                  <a:pt x="3441" y="8123"/>
                </a:cubicBezTo>
                <a:cubicBezTo>
                  <a:pt x="3753" y="8447"/>
                  <a:pt x="4119" y="8779"/>
                  <a:pt x="4255" y="8862"/>
                </a:cubicBezTo>
                <a:lnTo>
                  <a:pt x="4504" y="9016"/>
                </a:lnTo>
                <a:lnTo>
                  <a:pt x="3947" y="9357"/>
                </a:lnTo>
                <a:cubicBezTo>
                  <a:pt x="3640" y="9545"/>
                  <a:pt x="3263" y="9826"/>
                  <a:pt x="3111" y="9980"/>
                </a:cubicBezTo>
                <a:cubicBezTo>
                  <a:pt x="2950" y="10144"/>
                  <a:pt x="2806" y="10219"/>
                  <a:pt x="2768" y="10159"/>
                </a:cubicBezTo>
                <a:cubicBezTo>
                  <a:pt x="2732" y="10102"/>
                  <a:pt x="2568" y="10055"/>
                  <a:pt x="2404" y="10055"/>
                </a:cubicBezTo>
                <a:cubicBezTo>
                  <a:pt x="2167" y="10055"/>
                  <a:pt x="2041" y="9963"/>
                  <a:pt x="1791" y="9610"/>
                </a:cubicBezTo>
                <a:cubicBezTo>
                  <a:pt x="1618" y="9366"/>
                  <a:pt x="1478" y="9118"/>
                  <a:pt x="1478" y="9058"/>
                </a:cubicBezTo>
                <a:cubicBezTo>
                  <a:pt x="1478" y="8997"/>
                  <a:pt x="1365" y="8909"/>
                  <a:pt x="1226" y="8858"/>
                </a:cubicBezTo>
                <a:cubicBezTo>
                  <a:pt x="321" y="8525"/>
                  <a:pt x="634" y="7317"/>
                  <a:pt x="1658" y="7183"/>
                </a:cubicBezTo>
                <a:cubicBezTo>
                  <a:pt x="1728" y="7174"/>
                  <a:pt x="1796" y="7169"/>
                  <a:pt x="1864" y="7171"/>
                </a:cubicBezTo>
                <a:close/>
              </a:path>
            </a:pathLst>
          </a:custGeom>
          <a:ln w="12700">
            <a:miter lim="400000"/>
          </a:ln>
        </p:spPr>
      </p:pic>
      <p:pic>
        <p:nvPicPr>
          <p:cNvPr id="321" name="c6d1b696-bf77-4c62-9cc4-0cf1b7d2529e.png" descr="c6d1b696-bf77-4c62-9cc4-0cf1b7d2529e.png"/>
          <p:cNvPicPr>
            <a:picLocks noChangeAspect="1"/>
          </p:cNvPicPr>
          <p:nvPr/>
        </p:nvPicPr>
        <p:blipFill>
          <a:blip r:embed="rId4">
            <a:extLst/>
          </a:blip>
          <a:srcRect l="20708" t="4730" r="4023" b="8225"/>
          <a:stretch>
            <a:fillRect/>
          </a:stretch>
        </p:blipFill>
        <p:spPr>
          <a:xfrm>
            <a:off x="13551550" y="7022392"/>
            <a:ext cx="1299338" cy="2253946"/>
          </a:xfrm>
          <a:custGeom>
            <a:avLst/>
            <a:gdLst/>
            <a:ahLst/>
            <a:cxnLst>
              <a:cxn ang="0">
                <a:pos x="wd2" y="hd2"/>
              </a:cxn>
              <a:cxn ang="5400000">
                <a:pos x="wd2" y="hd2"/>
              </a:cxn>
              <a:cxn ang="10800000">
                <a:pos x="wd2" y="hd2"/>
              </a:cxn>
              <a:cxn ang="16200000">
                <a:pos x="wd2" y="hd2"/>
              </a:cxn>
            </a:cxnLst>
            <a:rect l="0" t="0" r="r" b="b"/>
            <a:pathLst>
              <a:path w="21131" h="21546" fill="norm" stroke="1" extrusionOk="0">
                <a:moveTo>
                  <a:pt x="6379" y="1"/>
                </a:moveTo>
                <a:cubicBezTo>
                  <a:pt x="6256" y="-17"/>
                  <a:pt x="6277" y="249"/>
                  <a:pt x="6353" y="1291"/>
                </a:cubicBezTo>
                <a:cubicBezTo>
                  <a:pt x="6453" y="2651"/>
                  <a:pt x="6442" y="2696"/>
                  <a:pt x="6121" y="2797"/>
                </a:cubicBezTo>
                <a:cubicBezTo>
                  <a:pt x="5939" y="2855"/>
                  <a:pt x="5791" y="2981"/>
                  <a:pt x="5791" y="3082"/>
                </a:cubicBezTo>
                <a:cubicBezTo>
                  <a:pt x="5791" y="3196"/>
                  <a:pt x="5626" y="3307"/>
                  <a:pt x="5359" y="3370"/>
                </a:cubicBezTo>
                <a:cubicBezTo>
                  <a:pt x="2266" y="4106"/>
                  <a:pt x="1176" y="4895"/>
                  <a:pt x="938" y="6572"/>
                </a:cubicBezTo>
                <a:cubicBezTo>
                  <a:pt x="875" y="7013"/>
                  <a:pt x="707" y="7506"/>
                  <a:pt x="563" y="7669"/>
                </a:cubicBezTo>
                <a:cubicBezTo>
                  <a:pt x="57" y="8241"/>
                  <a:pt x="309" y="8540"/>
                  <a:pt x="1448" y="8720"/>
                </a:cubicBezTo>
                <a:cubicBezTo>
                  <a:pt x="1810" y="8777"/>
                  <a:pt x="2158" y="8841"/>
                  <a:pt x="2222" y="8864"/>
                </a:cubicBezTo>
                <a:cubicBezTo>
                  <a:pt x="2426" y="8937"/>
                  <a:pt x="1701" y="9668"/>
                  <a:pt x="1060" y="10036"/>
                </a:cubicBezTo>
                <a:cubicBezTo>
                  <a:pt x="565" y="10320"/>
                  <a:pt x="480" y="10417"/>
                  <a:pt x="628" y="10522"/>
                </a:cubicBezTo>
                <a:cubicBezTo>
                  <a:pt x="729" y="10594"/>
                  <a:pt x="878" y="10651"/>
                  <a:pt x="957" y="10651"/>
                </a:cubicBezTo>
                <a:cubicBezTo>
                  <a:pt x="1211" y="10651"/>
                  <a:pt x="2055" y="10242"/>
                  <a:pt x="2196" y="10051"/>
                </a:cubicBezTo>
                <a:cubicBezTo>
                  <a:pt x="2475" y="9675"/>
                  <a:pt x="3061" y="9152"/>
                  <a:pt x="3210" y="9141"/>
                </a:cubicBezTo>
                <a:cubicBezTo>
                  <a:pt x="3297" y="9134"/>
                  <a:pt x="3378" y="9490"/>
                  <a:pt x="3403" y="9972"/>
                </a:cubicBezTo>
                <a:lnTo>
                  <a:pt x="3449" y="10818"/>
                </a:lnTo>
                <a:lnTo>
                  <a:pt x="2900" y="11019"/>
                </a:lnTo>
                <a:cubicBezTo>
                  <a:pt x="2187" y="11278"/>
                  <a:pt x="1011" y="12050"/>
                  <a:pt x="441" y="12635"/>
                </a:cubicBezTo>
                <a:cubicBezTo>
                  <a:pt x="-326" y="13422"/>
                  <a:pt x="-98" y="14021"/>
                  <a:pt x="1164" y="14532"/>
                </a:cubicBezTo>
                <a:cubicBezTo>
                  <a:pt x="1552" y="14689"/>
                  <a:pt x="1874" y="14831"/>
                  <a:pt x="1874" y="14847"/>
                </a:cubicBezTo>
                <a:cubicBezTo>
                  <a:pt x="1874" y="14862"/>
                  <a:pt x="1488" y="15026"/>
                  <a:pt x="1015" y="15211"/>
                </a:cubicBezTo>
                <a:cubicBezTo>
                  <a:pt x="199" y="15530"/>
                  <a:pt x="163" y="15557"/>
                  <a:pt x="318" y="15799"/>
                </a:cubicBezTo>
                <a:cubicBezTo>
                  <a:pt x="571" y="16194"/>
                  <a:pt x="1174" y="16777"/>
                  <a:pt x="1538" y="16971"/>
                </a:cubicBezTo>
                <a:cubicBezTo>
                  <a:pt x="1851" y="17138"/>
                  <a:pt x="1887" y="17137"/>
                  <a:pt x="2171" y="16986"/>
                </a:cubicBezTo>
                <a:cubicBezTo>
                  <a:pt x="2402" y="16863"/>
                  <a:pt x="2533" y="16852"/>
                  <a:pt x="2758" y="16930"/>
                </a:cubicBezTo>
                <a:cubicBezTo>
                  <a:pt x="2917" y="16985"/>
                  <a:pt x="3328" y="17083"/>
                  <a:pt x="3668" y="17150"/>
                </a:cubicBezTo>
                <a:cubicBezTo>
                  <a:pt x="4008" y="17216"/>
                  <a:pt x="4311" y="17312"/>
                  <a:pt x="4339" y="17362"/>
                </a:cubicBezTo>
                <a:cubicBezTo>
                  <a:pt x="4368" y="17412"/>
                  <a:pt x="4224" y="17597"/>
                  <a:pt x="4023" y="17772"/>
                </a:cubicBezTo>
                <a:cubicBezTo>
                  <a:pt x="3762" y="17998"/>
                  <a:pt x="3558" y="18081"/>
                  <a:pt x="3313" y="18060"/>
                </a:cubicBezTo>
                <a:cubicBezTo>
                  <a:pt x="3124" y="18044"/>
                  <a:pt x="2776" y="18092"/>
                  <a:pt x="2538" y="18166"/>
                </a:cubicBezTo>
                <a:cubicBezTo>
                  <a:pt x="2301" y="18241"/>
                  <a:pt x="1695" y="18418"/>
                  <a:pt x="1189" y="18561"/>
                </a:cubicBezTo>
                <a:cubicBezTo>
                  <a:pt x="-68" y="18916"/>
                  <a:pt x="-324" y="19412"/>
                  <a:pt x="447" y="19999"/>
                </a:cubicBezTo>
                <a:cubicBezTo>
                  <a:pt x="721" y="20207"/>
                  <a:pt x="964" y="20755"/>
                  <a:pt x="964" y="21152"/>
                </a:cubicBezTo>
                <a:cubicBezTo>
                  <a:pt x="963" y="21263"/>
                  <a:pt x="1045" y="21336"/>
                  <a:pt x="1144" y="21315"/>
                </a:cubicBezTo>
                <a:cubicBezTo>
                  <a:pt x="1243" y="21294"/>
                  <a:pt x="1640" y="21334"/>
                  <a:pt x="2029" y="21406"/>
                </a:cubicBezTo>
                <a:cubicBezTo>
                  <a:pt x="2898" y="21568"/>
                  <a:pt x="3708" y="21583"/>
                  <a:pt x="4365" y="21448"/>
                </a:cubicBezTo>
                <a:cubicBezTo>
                  <a:pt x="4859" y="21347"/>
                  <a:pt x="4864" y="21338"/>
                  <a:pt x="4791" y="20837"/>
                </a:cubicBezTo>
                <a:cubicBezTo>
                  <a:pt x="4714" y="20307"/>
                  <a:pt x="4379" y="19980"/>
                  <a:pt x="3913" y="19980"/>
                </a:cubicBezTo>
                <a:cubicBezTo>
                  <a:pt x="3767" y="19980"/>
                  <a:pt x="3527" y="19902"/>
                  <a:pt x="3384" y="19809"/>
                </a:cubicBezTo>
                <a:cubicBezTo>
                  <a:pt x="3140" y="19651"/>
                  <a:pt x="3139" y="19632"/>
                  <a:pt x="3397" y="19502"/>
                </a:cubicBezTo>
                <a:cubicBezTo>
                  <a:pt x="3549" y="19425"/>
                  <a:pt x="3799" y="19336"/>
                  <a:pt x="3952" y="19304"/>
                </a:cubicBezTo>
                <a:cubicBezTo>
                  <a:pt x="4105" y="19273"/>
                  <a:pt x="4277" y="19171"/>
                  <a:pt x="4333" y="19081"/>
                </a:cubicBezTo>
                <a:cubicBezTo>
                  <a:pt x="4388" y="18991"/>
                  <a:pt x="4639" y="18780"/>
                  <a:pt x="4888" y="18610"/>
                </a:cubicBezTo>
                <a:cubicBezTo>
                  <a:pt x="5137" y="18440"/>
                  <a:pt x="5508" y="18076"/>
                  <a:pt x="5714" y="17802"/>
                </a:cubicBezTo>
                <a:cubicBezTo>
                  <a:pt x="6105" y="17282"/>
                  <a:pt x="6407" y="17187"/>
                  <a:pt x="6934" y="17419"/>
                </a:cubicBezTo>
                <a:cubicBezTo>
                  <a:pt x="7287" y="17574"/>
                  <a:pt x="7635" y="19279"/>
                  <a:pt x="7353" y="19479"/>
                </a:cubicBezTo>
                <a:cubicBezTo>
                  <a:pt x="7251" y="19552"/>
                  <a:pt x="7074" y="19612"/>
                  <a:pt x="6960" y="19612"/>
                </a:cubicBezTo>
                <a:cubicBezTo>
                  <a:pt x="5975" y="19612"/>
                  <a:pt x="5585" y="20207"/>
                  <a:pt x="6372" y="20511"/>
                </a:cubicBezTo>
                <a:cubicBezTo>
                  <a:pt x="6984" y="20747"/>
                  <a:pt x="9572" y="20744"/>
                  <a:pt x="10310" y="20507"/>
                </a:cubicBezTo>
                <a:cubicBezTo>
                  <a:pt x="10726" y="20373"/>
                  <a:pt x="10820" y="20291"/>
                  <a:pt x="10781" y="20094"/>
                </a:cubicBezTo>
                <a:cubicBezTo>
                  <a:pt x="10733" y="19852"/>
                  <a:pt x="10525" y="19761"/>
                  <a:pt x="9509" y="19528"/>
                </a:cubicBezTo>
                <a:lnTo>
                  <a:pt x="9070" y="19426"/>
                </a:lnTo>
                <a:lnTo>
                  <a:pt x="9180" y="18481"/>
                </a:lnTo>
                <a:cubicBezTo>
                  <a:pt x="9238" y="17961"/>
                  <a:pt x="9353" y="17482"/>
                  <a:pt x="9438" y="17419"/>
                </a:cubicBezTo>
                <a:cubicBezTo>
                  <a:pt x="9524" y="17355"/>
                  <a:pt x="9794" y="17301"/>
                  <a:pt x="10038" y="17301"/>
                </a:cubicBezTo>
                <a:cubicBezTo>
                  <a:pt x="10396" y="17301"/>
                  <a:pt x="10558" y="17380"/>
                  <a:pt x="10871" y="17696"/>
                </a:cubicBezTo>
                <a:cubicBezTo>
                  <a:pt x="11442" y="18271"/>
                  <a:pt x="11712" y="18925"/>
                  <a:pt x="11471" y="19153"/>
                </a:cubicBezTo>
                <a:cubicBezTo>
                  <a:pt x="11260" y="19352"/>
                  <a:pt x="11224" y="19637"/>
                  <a:pt x="11394" y="19737"/>
                </a:cubicBezTo>
                <a:cubicBezTo>
                  <a:pt x="11454" y="19773"/>
                  <a:pt x="11514" y="20151"/>
                  <a:pt x="11529" y="20575"/>
                </a:cubicBezTo>
                <a:cubicBezTo>
                  <a:pt x="11544" y="21000"/>
                  <a:pt x="11606" y="21392"/>
                  <a:pt x="11665" y="21448"/>
                </a:cubicBezTo>
                <a:cubicBezTo>
                  <a:pt x="11734" y="21514"/>
                  <a:pt x="12100" y="21547"/>
                  <a:pt x="12530" y="21547"/>
                </a:cubicBezTo>
                <a:cubicBezTo>
                  <a:pt x="12959" y="21547"/>
                  <a:pt x="13448" y="21514"/>
                  <a:pt x="13769" y="21448"/>
                </a:cubicBezTo>
                <a:cubicBezTo>
                  <a:pt x="14043" y="21392"/>
                  <a:pt x="14340" y="21267"/>
                  <a:pt x="14427" y="21171"/>
                </a:cubicBezTo>
                <a:cubicBezTo>
                  <a:pt x="14515" y="21075"/>
                  <a:pt x="14734" y="20997"/>
                  <a:pt x="14918" y="20997"/>
                </a:cubicBezTo>
                <a:cubicBezTo>
                  <a:pt x="15435" y="20997"/>
                  <a:pt x="16587" y="20558"/>
                  <a:pt x="16848" y="20261"/>
                </a:cubicBezTo>
                <a:cubicBezTo>
                  <a:pt x="17062" y="20017"/>
                  <a:pt x="17052" y="19955"/>
                  <a:pt x="16777" y="19578"/>
                </a:cubicBezTo>
                <a:cubicBezTo>
                  <a:pt x="16611" y="19349"/>
                  <a:pt x="16336" y="19116"/>
                  <a:pt x="16164" y="19062"/>
                </a:cubicBezTo>
                <a:cubicBezTo>
                  <a:pt x="15498" y="18852"/>
                  <a:pt x="14315" y="19008"/>
                  <a:pt x="13801" y="19373"/>
                </a:cubicBezTo>
                <a:cubicBezTo>
                  <a:pt x="13549" y="19552"/>
                  <a:pt x="13276" y="19468"/>
                  <a:pt x="13395" y="19248"/>
                </a:cubicBezTo>
                <a:cubicBezTo>
                  <a:pt x="13444" y="19157"/>
                  <a:pt x="13378" y="19031"/>
                  <a:pt x="13246" y="18967"/>
                </a:cubicBezTo>
                <a:cubicBezTo>
                  <a:pt x="13115" y="18903"/>
                  <a:pt x="13007" y="18714"/>
                  <a:pt x="13007" y="18550"/>
                </a:cubicBezTo>
                <a:cubicBezTo>
                  <a:pt x="13007" y="18385"/>
                  <a:pt x="12796" y="18011"/>
                  <a:pt x="12543" y="17715"/>
                </a:cubicBezTo>
                <a:cubicBezTo>
                  <a:pt x="12063" y="17155"/>
                  <a:pt x="12056" y="17025"/>
                  <a:pt x="12504" y="17024"/>
                </a:cubicBezTo>
                <a:cubicBezTo>
                  <a:pt x="12650" y="17024"/>
                  <a:pt x="12998" y="16943"/>
                  <a:pt x="13279" y="16842"/>
                </a:cubicBezTo>
                <a:cubicBezTo>
                  <a:pt x="13674" y="16700"/>
                  <a:pt x="13788" y="16594"/>
                  <a:pt x="13788" y="16376"/>
                </a:cubicBezTo>
                <a:cubicBezTo>
                  <a:pt x="13788" y="16130"/>
                  <a:pt x="13701" y="16072"/>
                  <a:pt x="13085" y="15917"/>
                </a:cubicBezTo>
                <a:cubicBezTo>
                  <a:pt x="12697" y="15819"/>
                  <a:pt x="12381" y="15687"/>
                  <a:pt x="12381" y="15624"/>
                </a:cubicBezTo>
                <a:cubicBezTo>
                  <a:pt x="12381" y="15562"/>
                  <a:pt x="12566" y="15397"/>
                  <a:pt x="12794" y="15256"/>
                </a:cubicBezTo>
                <a:lnTo>
                  <a:pt x="13208" y="15002"/>
                </a:lnTo>
                <a:lnTo>
                  <a:pt x="12711" y="14665"/>
                </a:lnTo>
                <a:cubicBezTo>
                  <a:pt x="11988" y="14180"/>
                  <a:pt x="12068" y="14111"/>
                  <a:pt x="13711" y="13834"/>
                </a:cubicBezTo>
                <a:cubicBezTo>
                  <a:pt x="14630" y="13679"/>
                  <a:pt x="15202" y="13478"/>
                  <a:pt x="15202" y="13310"/>
                </a:cubicBezTo>
                <a:cubicBezTo>
                  <a:pt x="15202" y="13264"/>
                  <a:pt x="15418" y="13070"/>
                  <a:pt x="15680" y="12878"/>
                </a:cubicBezTo>
                <a:cubicBezTo>
                  <a:pt x="16238" y="12469"/>
                  <a:pt x="16412" y="11986"/>
                  <a:pt x="16157" y="11557"/>
                </a:cubicBezTo>
                <a:cubicBezTo>
                  <a:pt x="16001" y="11294"/>
                  <a:pt x="16013" y="11233"/>
                  <a:pt x="16254" y="11114"/>
                </a:cubicBezTo>
                <a:cubicBezTo>
                  <a:pt x="16408" y="11037"/>
                  <a:pt x="16638" y="10849"/>
                  <a:pt x="16764" y="10696"/>
                </a:cubicBezTo>
                <a:cubicBezTo>
                  <a:pt x="17126" y="10258"/>
                  <a:pt x="17260" y="10177"/>
                  <a:pt x="17461" y="10275"/>
                </a:cubicBezTo>
                <a:cubicBezTo>
                  <a:pt x="17668" y="10376"/>
                  <a:pt x="17881" y="10311"/>
                  <a:pt x="18106" y="10070"/>
                </a:cubicBezTo>
                <a:cubicBezTo>
                  <a:pt x="18268" y="9898"/>
                  <a:pt x="18696" y="9749"/>
                  <a:pt x="20262" y="9327"/>
                </a:cubicBezTo>
                <a:cubicBezTo>
                  <a:pt x="21225" y="9067"/>
                  <a:pt x="21274" y="9024"/>
                  <a:pt x="20953" y="8765"/>
                </a:cubicBezTo>
                <a:cubicBezTo>
                  <a:pt x="20755" y="8606"/>
                  <a:pt x="20721" y="8607"/>
                  <a:pt x="20056" y="8803"/>
                </a:cubicBezTo>
                <a:cubicBezTo>
                  <a:pt x="19673" y="8916"/>
                  <a:pt x="19181" y="9101"/>
                  <a:pt x="18965" y="9213"/>
                </a:cubicBezTo>
                <a:cubicBezTo>
                  <a:pt x="18749" y="9325"/>
                  <a:pt x="18384" y="9488"/>
                  <a:pt x="18152" y="9573"/>
                </a:cubicBezTo>
                <a:lnTo>
                  <a:pt x="17732" y="9725"/>
                </a:lnTo>
                <a:lnTo>
                  <a:pt x="17287" y="9243"/>
                </a:lnTo>
                <a:cubicBezTo>
                  <a:pt x="17045" y="8978"/>
                  <a:pt x="16730" y="8747"/>
                  <a:pt x="16583" y="8731"/>
                </a:cubicBezTo>
                <a:cubicBezTo>
                  <a:pt x="16357" y="8706"/>
                  <a:pt x="16306" y="8793"/>
                  <a:pt x="16267" y="9323"/>
                </a:cubicBezTo>
                <a:cubicBezTo>
                  <a:pt x="16222" y="9929"/>
                  <a:pt x="16208" y="9949"/>
                  <a:pt x="15751" y="10021"/>
                </a:cubicBezTo>
                <a:cubicBezTo>
                  <a:pt x="15492" y="10061"/>
                  <a:pt x="14608" y="10321"/>
                  <a:pt x="13788" y="10598"/>
                </a:cubicBezTo>
                <a:cubicBezTo>
                  <a:pt x="12969" y="10874"/>
                  <a:pt x="12246" y="11071"/>
                  <a:pt x="12181" y="11034"/>
                </a:cubicBezTo>
                <a:cubicBezTo>
                  <a:pt x="12015" y="10938"/>
                  <a:pt x="11777" y="8591"/>
                  <a:pt x="11923" y="8492"/>
                </a:cubicBezTo>
                <a:cubicBezTo>
                  <a:pt x="12160" y="8332"/>
                  <a:pt x="12714" y="9015"/>
                  <a:pt x="12640" y="9376"/>
                </a:cubicBezTo>
                <a:cubicBezTo>
                  <a:pt x="12588" y="9627"/>
                  <a:pt x="12633" y="9730"/>
                  <a:pt x="12814" y="9771"/>
                </a:cubicBezTo>
                <a:cubicBezTo>
                  <a:pt x="13482" y="9921"/>
                  <a:pt x="13423" y="9143"/>
                  <a:pt x="12698" y="8245"/>
                </a:cubicBezTo>
                <a:cubicBezTo>
                  <a:pt x="12163" y="7583"/>
                  <a:pt x="12115" y="7671"/>
                  <a:pt x="13233" y="7206"/>
                </a:cubicBezTo>
                <a:cubicBezTo>
                  <a:pt x="13503" y="7094"/>
                  <a:pt x="13634" y="6956"/>
                  <a:pt x="13634" y="6777"/>
                </a:cubicBezTo>
                <a:cubicBezTo>
                  <a:pt x="13634" y="6386"/>
                  <a:pt x="13499" y="6242"/>
                  <a:pt x="12949" y="6041"/>
                </a:cubicBezTo>
                <a:cubicBezTo>
                  <a:pt x="12579" y="5906"/>
                  <a:pt x="12367" y="5713"/>
                  <a:pt x="12097" y="5267"/>
                </a:cubicBezTo>
                <a:cubicBezTo>
                  <a:pt x="11492" y="4267"/>
                  <a:pt x="10186" y="3578"/>
                  <a:pt x="8547" y="3397"/>
                </a:cubicBezTo>
                <a:cubicBezTo>
                  <a:pt x="8084" y="3346"/>
                  <a:pt x="7907" y="3270"/>
                  <a:pt x="7779" y="3071"/>
                </a:cubicBezTo>
                <a:cubicBezTo>
                  <a:pt x="7688" y="2928"/>
                  <a:pt x="7492" y="2793"/>
                  <a:pt x="7347" y="2771"/>
                </a:cubicBezTo>
                <a:cubicBezTo>
                  <a:pt x="7123" y="2736"/>
                  <a:pt x="7063" y="2542"/>
                  <a:pt x="6966" y="1515"/>
                </a:cubicBezTo>
                <a:cubicBezTo>
                  <a:pt x="6871" y="510"/>
                  <a:pt x="6804" y="266"/>
                  <a:pt x="6553" y="96"/>
                </a:cubicBezTo>
                <a:cubicBezTo>
                  <a:pt x="6478" y="45"/>
                  <a:pt x="6420" y="7"/>
                  <a:pt x="6379" y="1"/>
                </a:cubicBezTo>
                <a:close/>
                <a:moveTo>
                  <a:pt x="8451" y="21365"/>
                </a:moveTo>
                <a:cubicBezTo>
                  <a:pt x="8187" y="21365"/>
                  <a:pt x="8004" y="21400"/>
                  <a:pt x="8050" y="21444"/>
                </a:cubicBezTo>
                <a:cubicBezTo>
                  <a:pt x="8129" y="21519"/>
                  <a:pt x="8928" y="21481"/>
                  <a:pt x="8928" y="21402"/>
                </a:cubicBezTo>
                <a:cubicBezTo>
                  <a:pt x="8928" y="21383"/>
                  <a:pt x="8715" y="21365"/>
                  <a:pt x="8451" y="21365"/>
                </a:cubicBezTo>
                <a:close/>
                <a:moveTo>
                  <a:pt x="6224" y="21391"/>
                </a:moveTo>
                <a:cubicBezTo>
                  <a:pt x="6029" y="21413"/>
                  <a:pt x="6150" y="21436"/>
                  <a:pt x="6495" y="21437"/>
                </a:cubicBezTo>
                <a:cubicBezTo>
                  <a:pt x="6840" y="21438"/>
                  <a:pt x="7000" y="21418"/>
                  <a:pt x="6850" y="21395"/>
                </a:cubicBezTo>
                <a:cubicBezTo>
                  <a:pt x="6700" y="21372"/>
                  <a:pt x="6419" y="21369"/>
                  <a:pt x="6224" y="21391"/>
                </a:cubicBezTo>
                <a:close/>
              </a:path>
            </a:pathLst>
          </a:cu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10-Year Trends in Treatment Use (2010-21)"/>
          <p:cNvSpPr txBox="1"/>
          <p:nvPr/>
        </p:nvSpPr>
        <p:spPr>
          <a:xfrm>
            <a:off x="3805258" y="1229620"/>
            <a:ext cx="16773484" cy="22348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b="1" cap="all" sz="7000"/>
            </a:lvl1pPr>
          </a:lstStyle>
          <a:p>
            <a:pPr/>
            <a:r>
              <a:t>10-Year Trends in Treatment Use (2010-21)</a:t>
            </a:r>
          </a:p>
        </p:txBody>
      </p:sp>
      <p:sp>
        <p:nvSpPr>
          <p:cNvPr id="324" name="Podolsky, Meghan I. Et Al…"/>
          <p:cNvSpPr txBox="1"/>
          <p:nvPr/>
        </p:nvSpPr>
        <p:spPr>
          <a:xfrm>
            <a:off x="18340192" y="11830538"/>
            <a:ext cx="4535882" cy="654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i="1" sz="1800"/>
            </a:pPr>
            <a:r>
              <a:t>Podolsky, Meghan I. Et Al</a:t>
            </a:r>
          </a:p>
          <a:p>
            <a:pPr algn="l">
              <a:defRPr i="1" sz="1800"/>
            </a:pPr>
            <a:r>
              <a:t>Medical Care 63(3):p 234-240, March 2025.</a:t>
            </a:r>
          </a:p>
        </p:txBody>
      </p:sp>
      <p:sp>
        <p:nvSpPr>
          <p:cNvPr id="325" name="OMM Growth…"/>
          <p:cNvSpPr txBox="1"/>
          <p:nvPr/>
        </p:nvSpPr>
        <p:spPr>
          <a:xfrm>
            <a:off x="3170729" y="6632781"/>
            <a:ext cx="5859819" cy="20294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just">
              <a:defRPr sz="4300"/>
            </a:pPr>
            <a:r>
              <a:t>OMM Growth</a:t>
            </a:r>
          </a:p>
          <a:p>
            <a:pPr algn="just">
              <a:defRPr sz="4300"/>
            </a:pPr>
            <a:r>
              <a:t>Increasing in obesity</a:t>
            </a:r>
          </a:p>
          <a:p>
            <a:pPr algn="just">
              <a:defRPr sz="4300"/>
            </a:pPr>
            <a:r>
              <a:t>medication prescription</a:t>
            </a:r>
          </a:p>
        </p:txBody>
      </p:sp>
      <p:sp>
        <p:nvSpPr>
          <p:cNvPr id="326" name="Surgery Growth…"/>
          <p:cNvSpPr txBox="1"/>
          <p:nvPr/>
        </p:nvSpPr>
        <p:spPr>
          <a:xfrm>
            <a:off x="15649266" y="6956631"/>
            <a:ext cx="6297791" cy="13817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just">
              <a:defRPr sz="4300"/>
            </a:pPr>
            <a:r>
              <a:t>Surgery Growth</a:t>
            </a:r>
          </a:p>
          <a:p>
            <a:pPr algn="just">
              <a:defRPr sz="4300"/>
            </a:pPr>
            <a:r>
              <a:t>Bariatric surgery increase</a:t>
            </a:r>
          </a:p>
        </p:txBody>
      </p:sp>
      <p:pic>
        <p:nvPicPr>
          <p:cNvPr id="327" name="istockphoto-1285359800-612x612.jpg" descr="istockphoto-1285359800-612x612.jpg"/>
          <p:cNvPicPr>
            <a:picLocks noChangeAspect="1"/>
          </p:cNvPicPr>
          <p:nvPr/>
        </p:nvPicPr>
        <p:blipFill>
          <a:blip r:embed="rId2">
            <a:extLst/>
          </a:blip>
          <a:stretch>
            <a:fillRect/>
          </a:stretch>
        </p:blipFill>
        <p:spPr>
          <a:xfrm>
            <a:off x="9580077" y="4200597"/>
            <a:ext cx="5519659" cy="8279488"/>
          </a:xfrm>
          <a:prstGeom prst="rect">
            <a:avLst/>
          </a:prstGeom>
          <a:ln w="12700">
            <a:miter lim="400000"/>
          </a:ln>
        </p:spPr>
      </p:pic>
      <p:sp>
        <p:nvSpPr>
          <p:cNvPr id="328" name="500%"/>
          <p:cNvSpPr txBox="1"/>
          <p:nvPr/>
        </p:nvSpPr>
        <p:spPr>
          <a:xfrm>
            <a:off x="4601316" y="5053809"/>
            <a:ext cx="2486153" cy="114350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lvl1pPr>
          </a:lstStyle>
          <a:p>
            <a:pPr/>
            <a:r>
              <a:t>500%</a:t>
            </a:r>
          </a:p>
        </p:txBody>
      </p:sp>
      <p:sp>
        <p:nvSpPr>
          <p:cNvPr id="329" name="43.6%"/>
          <p:cNvSpPr txBox="1"/>
          <p:nvPr/>
        </p:nvSpPr>
        <p:spPr>
          <a:xfrm>
            <a:off x="16635779" y="5065324"/>
            <a:ext cx="2733295" cy="114350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lvl1pPr>
          </a:lstStyle>
          <a:p>
            <a:pPr/>
            <a:r>
              <a:t>43.6%</a:t>
            </a:r>
          </a:p>
        </p:txBody>
      </p:sp>
      <p:pic>
        <p:nvPicPr>
          <p:cNvPr id="330" name="f507fc15-2879-4c4c-9eae-4cc9dd06b8e9.png" descr="f507fc15-2879-4c4c-9eae-4cc9dd06b8e9.png"/>
          <p:cNvPicPr>
            <a:picLocks noChangeAspect="1"/>
          </p:cNvPicPr>
          <p:nvPr/>
        </p:nvPicPr>
        <p:blipFill>
          <a:blip r:embed="rId3">
            <a:extLst/>
          </a:blip>
          <a:srcRect l="4667" t="3306" r="4968" b="2572"/>
          <a:stretch>
            <a:fillRect/>
          </a:stretch>
        </p:blipFill>
        <p:spPr>
          <a:xfrm>
            <a:off x="19618801" y="4606618"/>
            <a:ext cx="1978663" cy="2060922"/>
          </a:xfrm>
          <a:custGeom>
            <a:avLst/>
            <a:gdLst/>
            <a:ahLst/>
            <a:cxnLst>
              <a:cxn ang="0">
                <a:pos x="wd2" y="hd2"/>
              </a:cxn>
              <a:cxn ang="5400000">
                <a:pos x="wd2" y="hd2"/>
              </a:cxn>
              <a:cxn ang="10800000">
                <a:pos x="wd2" y="hd2"/>
              </a:cxn>
              <a:cxn ang="16200000">
                <a:pos x="wd2" y="hd2"/>
              </a:cxn>
            </a:cxnLst>
            <a:rect l="0" t="0" r="r" b="b"/>
            <a:pathLst>
              <a:path w="21365" h="21581" fill="norm" stroke="1" extrusionOk="0">
                <a:moveTo>
                  <a:pt x="7795" y="2"/>
                </a:moveTo>
                <a:cubicBezTo>
                  <a:pt x="6610" y="13"/>
                  <a:pt x="6160" y="155"/>
                  <a:pt x="5172" y="812"/>
                </a:cubicBezTo>
                <a:cubicBezTo>
                  <a:pt x="4476" y="1276"/>
                  <a:pt x="4058" y="1835"/>
                  <a:pt x="4058" y="2308"/>
                </a:cubicBezTo>
                <a:cubicBezTo>
                  <a:pt x="4058" y="2418"/>
                  <a:pt x="3992" y="2596"/>
                  <a:pt x="3908" y="2703"/>
                </a:cubicBezTo>
                <a:cubicBezTo>
                  <a:pt x="3744" y="2914"/>
                  <a:pt x="3705" y="3952"/>
                  <a:pt x="3848" y="4299"/>
                </a:cubicBezTo>
                <a:cubicBezTo>
                  <a:pt x="3904" y="4434"/>
                  <a:pt x="3869" y="4581"/>
                  <a:pt x="3745" y="4752"/>
                </a:cubicBezTo>
                <a:cubicBezTo>
                  <a:pt x="3644" y="4892"/>
                  <a:pt x="3546" y="5141"/>
                  <a:pt x="3527" y="5305"/>
                </a:cubicBezTo>
                <a:cubicBezTo>
                  <a:pt x="3508" y="5468"/>
                  <a:pt x="3440" y="5590"/>
                  <a:pt x="3377" y="5579"/>
                </a:cubicBezTo>
                <a:cubicBezTo>
                  <a:pt x="3314" y="5568"/>
                  <a:pt x="3272" y="5635"/>
                  <a:pt x="3283" y="5729"/>
                </a:cubicBezTo>
                <a:cubicBezTo>
                  <a:pt x="3317" y="6042"/>
                  <a:pt x="3458" y="6248"/>
                  <a:pt x="3643" y="6248"/>
                </a:cubicBezTo>
                <a:cubicBezTo>
                  <a:pt x="3941" y="6248"/>
                  <a:pt x="4122" y="6532"/>
                  <a:pt x="3972" y="6764"/>
                </a:cubicBezTo>
                <a:cubicBezTo>
                  <a:pt x="3865" y="6931"/>
                  <a:pt x="3880" y="6966"/>
                  <a:pt x="4080" y="7038"/>
                </a:cubicBezTo>
                <a:cubicBezTo>
                  <a:pt x="4226" y="7090"/>
                  <a:pt x="4314" y="7206"/>
                  <a:pt x="4315" y="7350"/>
                </a:cubicBezTo>
                <a:cubicBezTo>
                  <a:pt x="4317" y="7475"/>
                  <a:pt x="4389" y="7614"/>
                  <a:pt x="4474" y="7653"/>
                </a:cubicBezTo>
                <a:cubicBezTo>
                  <a:pt x="5299" y="8034"/>
                  <a:pt x="5482" y="8275"/>
                  <a:pt x="5134" y="8522"/>
                </a:cubicBezTo>
                <a:cubicBezTo>
                  <a:pt x="4716" y="8818"/>
                  <a:pt x="4384" y="8689"/>
                  <a:pt x="3557" y="7915"/>
                </a:cubicBezTo>
                <a:cubicBezTo>
                  <a:pt x="2621" y="7038"/>
                  <a:pt x="2462" y="6951"/>
                  <a:pt x="1838" y="6951"/>
                </a:cubicBezTo>
                <a:cubicBezTo>
                  <a:pt x="1247" y="6951"/>
                  <a:pt x="805" y="7165"/>
                  <a:pt x="600" y="7549"/>
                </a:cubicBezTo>
                <a:cubicBezTo>
                  <a:pt x="416" y="7894"/>
                  <a:pt x="414" y="8198"/>
                  <a:pt x="583" y="8970"/>
                </a:cubicBezTo>
                <a:cubicBezTo>
                  <a:pt x="694" y="9479"/>
                  <a:pt x="763" y="9583"/>
                  <a:pt x="1256" y="9964"/>
                </a:cubicBezTo>
                <a:cubicBezTo>
                  <a:pt x="1719" y="10321"/>
                  <a:pt x="1796" y="10428"/>
                  <a:pt x="1753" y="10645"/>
                </a:cubicBezTo>
                <a:cubicBezTo>
                  <a:pt x="1725" y="10787"/>
                  <a:pt x="1770" y="11026"/>
                  <a:pt x="1851" y="11177"/>
                </a:cubicBezTo>
                <a:cubicBezTo>
                  <a:pt x="1988" y="11433"/>
                  <a:pt x="1974" y="11496"/>
                  <a:pt x="1667" y="12033"/>
                </a:cubicBezTo>
                <a:cubicBezTo>
                  <a:pt x="1485" y="12351"/>
                  <a:pt x="1164" y="12812"/>
                  <a:pt x="956" y="13060"/>
                </a:cubicBezTo>
                <a:cubicBezTo>
                  <a:pt x="459" y="13650"/>
                  <a:pt x="343" y="13882"/>
                  <a:pt x="343" y="14261"/>
                </a:cubicBezTo>
                <a:cubicBezTo>
                  <a:pt x="343" y="14433"/>
                  <a:pt x="289" y="14670"/>
                  <a:pt x="223" y="14789"/>
                </a:cubicBezTo>
                <a:cubicBezTo>
                  <a:pt x="-143" y="15452"/>
                  <a:pt x="-56" y="16144"/>
                  <a:pt x="467" y="16721"/>
                </a:cubicBezTo>
                <a:cubicBezTo>
                  <a:pt x="953" y="17258"/>
                  <a:pt x="1517" y="17500"/>
                  <a:pt x="2091" y="17419"/>
                </a:cubicBezTo>
                <a:cubicBezTo>
                  <a:pt x="2986" y="17294"/>
                  <a:pt x="2977" y="17293"/>
                  <a:pt x="2961" y="17565"/>
                </a:cubicBezTo>
                <a:cubicBezTo>
                  <a:pt x="2953" y="17702"/>
                  <a:pt x="2892" y="18531"/>
                  <a:pt x="2824" y="19406"/>
                </a:cubicBezTo>
                <a:cubicBezTo>
                  <a:pt x="2725" y="20683"/>
                  <a:pt x="2723" y="21014"/>
                  <a:pt x="2828" y="21076"/>
                </a:cubicBezTo>
                <a:cubicBezTo>
                  <a:pt x="3051" y="21210"/>
                  <a:pt x="4167" y="21307"/>
                  <a:pt x="5211" y="21284"/>
                </a:cubicBezTo>
                <a:cubicBezTo>
                  <a:pt x="5812" y="21271"/>
                  <a:pt x="6238" y="21305"/>
                  <a:pt x="6278" y="21367"/>
                </a:cubicBezTo>
                <a:cubicBezTo>
                  <a:pt x="6314" y="21424"/>
                  <a:pt x="6675" y="21477"/>
                  <a:pt x="7084" y="21484"/>
                </a:cubicBezTo>
                <a:cubicBezTo>
                  <a:pt x="7492" y="21491"/>
                  <a:pt x="8152" y="21524"/>
                  <a:pt x="8549" y="21559"/>
                </a:cubicBezTo>
                <a:cubicBezTo>
                  <a:pt x="8947" y="21593"/>
                  <a:pt x="9646" y="21587"/>
                  <a:pt x="10100" y="21546"/>
                </a:cubicBezTo>
                <a:cubicBezTo>
                  <a:pt x="10555" y="21505"/>
                  <a:pt x="11279" y="21456"/>
                  <a:pt x="11712" y="21434"/>
                </a:cubicBezTo>
                <a:cubicBezTo>
                  <a:pt x="12144" y="21411"/>
                  <a:pt x="12593" y="21341"/>
                  <a:pt x="12710" y="21280"/>
                </a:cubicBezTo>
                <a:cubicBezTo>
                  <a:pt x="12827" y="21219"/>
                  <a:pt x="13087" y="21168"/>
                  <a:pt x="13289" y="21168"/>
                </a:cubicBezTo>
                <a:lnTo>
                  <a:pt x="13644" y="21168"/>
                </a:lnTo>
                <a:lnTo>
                  <a:pt x="13661" y="20653"/>
                </a:lnTo>
                <a:lnTo>
                  <a:pt x="13683" y="18890"/>
                </a:lnTo>
                <a:lnTo>
                  <a:pt x="13713" y="16613"/>
                </a:lnTo>
                <a:lnTo>
                  <a:pt x="14124" y="16588"/>
                </a:lnTo>
                <a:cubicBezTo>
                  <a:pt x="14770" y="16546"/>
                  <a:pt x="14962" y="16484"/>
                  <a:pt x="15303" y="16206"/>
                </a:cubicBezTo>
                <a:cubicBezTo>
                  <a:pt x="15477" y="16063"/>
                  <a:pt x="15626" y="15959"/>
                  <a:pt x="15628" y="15977"/>
                </a:cubicBezTo>
                <a:cubicBezTo>
                  <a:pt x="15631" y="15996"/>
                  <a:pt x="15645" y="16372"/>
                  <a:pt x="15663" y="16813"/>
                </a:cubicBezTo>
                <a:cubicBezTo>
                  <a:pt x="15680" y="17253"/>
                  <a:pt x="15778" y="17909"/>
                  <a:pt x="15877" y="18267"/>
                </a:cubicBezTo>
                <a:cubicBezTo>
                  <a:pt x="16203" y="19442"/>
                  <a:pt x="16118" y="20186"/>
                  <a:pt x="15594" y="20744"/>
                </a:cubicBezTo>
                <a:cubicBezTo>
                  <a:pt x="15478" y="20868"/>
                  <a:pt x="15412" y="20999"/>
                  <a:pt x="15448" y="21035"/>
                </a:cubicBezTo>
                <a:cubicBezTo>
                  <a:pt x="15557" y="21141"/>
                  <a:pt x="15805" y="20881"/>
                  <a:pt x="16031" y="20428"/>
                </a:cubicBezTo>
                <a:cubicBezTo>
                  <a:pt x="16308" y="19874"/>
                  <a:pt x="16304" y="19083"/>
                  <a:pt x="16023" y="18201"/>
                </a:cubicBezTo>
                <a:cubicBezTo>
                  <a:pt x="15790" y="17469"/>
                  <a:pt x="15788" y="16301"/>
                  <a:pt x="16018" y="16031"/>
                </a:cubicBezTo>
                <a:cubicBezTo>
                  <a:pt x="16042" y="16003"/>
                  <a:pt x="16091" y="15983"/>
                  <a:pt x="16147" y="15965"/>
                </a:cubicBezTo>
                <a:cubicBezTo>
                  <a:pt x="16176" y="15948"/>
                  <a:pt x="16210" y="15937"/>
                  <a:pt x="16254" y="15936"/>
                </a:cubicBezTo>
                <a:cubicBezTo>
                  <a:pt x="16346" y="15920"/>
                  <a:pt x="16456" y="15914"/>
                  <a:pt x="16575" y="15919"/>
                </a:cubicBezTo>
                <a:cubicBezTo>
                  <a:pt x="16999" y="15938"/>
                  <a:pt x="17018" y="15955"/>
                  <a:pt x="17103" y="16326"/>
                </a:cubicBezTo>
                <a:cubicBezTo>
                  <a:pt x="17151" y="16539"/>
                  <a:pt x="17285" y="16963"/>
                  <a:pt x="17398" y="17266"/>
                </a:cubicBezTo>
                <a:cubicBezTo>
                  <a:pt x="17809" y="18361"/>
                  <a:pt x="17903" y="18807"/>
                  <a:pt x="17840" y="19306"/>
                </a:cubicBezTo>
                <a:cubicBezTo>
                  <a:pt x="17776" y="19801"/>
                  <a:pt x="17486" y="20471"/>
                  <a:pt x="17193" y="20794"/>
                </a:cubicBezTo>
                <a:cubicBezTo>
                  <a:pt x="17105" y="20891"/>
                  <a:pt x="17068" y="21002"/>
                  <a:pt x="17111" y="21043"/>
                </a:cubicBezTo>
                <a:cubicBezTo>
                  <a:pt x="17234" y="21160"/>
                  <a:pt x="17767" y="20482"/>
                  <a:pt x="17942" y="19983"/>
                </a:cubicBezTo>
                <a:cubicBezTo>
                  <a:pt x="18194" y="19269"/>
                  <a:pt x="18142" y="18489"/>
                  <a:pt x="17788" y="17548"/>
                </a:cubicBezTo>
                <a:cubicBezTo>
                  <a:pt x="17618" y="17095"/>
                  <a:pt x="17468" y="16545"/>
                  <a:pt x="17454" y="16326"/>
                </a:cubicBezTo>
                <a:cubicBezTo>
                  <a:pt x="17432" y="15978"/>
                  <a:pt x="17461" y="15917"/>
                  <a:pt x="17681" y="15865"/>
                </a:cubicBezTo>
                <a:cubicBezTo>
                  <a:pt x="17921" y="15808"/>
                  <a:pt x="18170" y="15508"/>
                  <a:pt x="18422" y="14963"/>
                </a:cubicBezTo>
                <a:cubicBezTo>
                  <a:pt x="18486" y="14825"/>
                  <a:pt x="18601" y="14587"/>
                  <a:pt x="18684" y="14435"/>
                </a:cubicBezTo>
                <a:cubicBezTo>
                  <a:pt x="18776" y="14266"/>
                  <a:pt x="18808" y="14070"/>
                  <a:pt x="18761" y="13932"/>
                </a:cubicBezTo>
                <a:cubicBezTo>
                  <a:pt x="18719" y="13809"/>
                  <a:pt x="18696" y="13567"/>
                  <a:pt x="18710" y="13392"/>
                </a:cubicBezTo>
                <a:cubicBezTo>
                  <a:pt x="18729" y="13147"/>
                  <a:pt x="18675" y="13034"/>
                  <a:pt x="18474" y="12906"/>
                </a:cubicBezTo>
                <a:cubicBezTo>
                  <a:pt x="18330" y="12814"/>
                  <a:pt x="18124" y="12769"/>
                  <a:pt x="18015" y="12802"/>
                </a:cubicBezTo>
                <a:cubicBezTo>
                  <a:pt x="17899" y="12838"/>
                  <a:pt x="17766" y="12800"/>
                  <a:pt x="17690" y="12711"/>
                </a:cubicBezTo>
                <a:cubicBezTo>
                  <a:pt x="17585" y="12589"/>
                  <a:pt x="17589" y="12552"/>
                  <a:pt x="17703" y="12515"/>
                </a:cubicBezTo>
                <a:cubicBezTo>
                  <a:pt x="17780" y="12491"/>
                  <a:pt x="18411" y="12285"/>
                  <a:pt x="19108" y="12058"/>
                </a:cubicBezTo>
                <a:cubicBezTo>
                  <a:pt x="19805" y="11831"/>
                  <a:pt x="20459" y="11654"/>
                  <a:pt x="20557" y="11663"/>
                </a:cubicBezTo>
                <a:cubicBezTo>
                  <a:pt x="21083" y="11715"/>
                  <a:pt x="21457" y="11506"/>
                  <a:pt x="21345" y="11223"/>
                </a:cubicBezTo>
                <a:cubicBezTo>
                  <a:pt x="21264" y="11019"/>
                  <a:pt x="20855" y="11068"/>
                  <a:pt x="20574" y="11314"/>
                </a:cubicBezTo>
                <a:cubicBezTo>
                  <a:pt x="20309" y="11546"/>
                  <a:pt x="18152" y="12200"/>
                  <a:pt x="17985" y="12100"/>
                </a:cubicBezTo>
                <a:cubicBezTo>
                  <a:pt x="17946" y="12076"/>
                  <a:pt x="17935" y="11967"/>
                  <a:pt x="17964" y="11859"/>
                </a:cubicBezTo>
                <a:cubicBezTo>
                  <a:pt x="18002" y="11716"/>
                  <a:pt x="17945" y="11629"/>
                  <a:pt x="17750" y="11543"/>
                </a:cubicBezTo>
                <a:cubicBezTo>
                  <a:pt x="17524" y="11443"/>
                  <a:pt x="17447" y="11453"/>
                  <a:pt x="17278" y="11601"/>
                </a:cubicBezTo>
                <a:cubicBezTo>
                  <a:pt x="17084" y="11771"/>
                  <a:pt x="17068" y="11769"/>
                  <a:pt x="16828" y="11518"/>
                </a:cubicBezTo>
                <a:cubicBezTo>
                  <a:pt x="16455" y="11128"/>
                  <a:pt x="15902" y="11225"/>
                  <a:pt x="15834" y="11655"/>
                </a:cubicBezTo>
                <a:cubicBezTo>
                  <a:pt x="15834" y="11659"/>
                  <a:pt x="15834" y="11664"/>
                  <a:pt x="15834" y="11668"/>
                </a:cubicBezTo>
                <a:cubicBezTo>
                  <a:pt x="15832" y="11695"/>
                  <a:pt x="15830" y="11723"/>
                  <a:pt x="15830" y="11755"/>
                </a:cubicBezTo>
                <a:cubicBezTo>
                  <a:pt x="15841" y="11938"/>
                  <a:pt x="16158" y="12158"/>
                  <a:pt x="16413" y="12158"/>
                </a:cubicBezTo>
                <a:cubicBezTo>
                  <a:pt x="16554" y="12158"/>
                  <a:pt x="16760" y="12204"/>
                  <a:pt x="16871" y="12262"/>
                </a:cubicBezTo>
                <a:cubicBezTo>
                  <a:pt x="17073" y="12366"/>
                  <a:pt x="17074" y="12372"/>
                  <a:pt x="16871" y="12648"/>
                </a:cubicBezTo>
                <a:cubicBezTo>
                  <a:pt x="16709" y="12869"/>
                  <a:pt x="16601" y="12915"/>
                  <a:pt x="16366" y="12881"/>
                </a:cubicBezTo>
                <a:cubicBezTo>
                  <a:pt x="16016" y="12831"/>
                  <a:pt x="15753" y="13045"/>
                  <a:pt x="15667" y="13442"/>
                </a:cubicBezTo>
                <a:cubicBezTo>
                  <a:pt x="15541" y="14024"/>
                  <a:pt x="15339" y="14141"/>
                  <a:pt x="15136" y="13750"/>
                </a:cubicBezTo>
                <a:cubicBezTo>
                  <a:pt x="15067" y="13618"/>
                  <a:pt x="14883" y="13436"/>
                  <a:pt x="14724" y="13347"/>
                </a:cubicBezTo>
                <a:cubicBezTo>
                  <a:pt x="14565" y="13257"/>
                  <a:pt x="14447" y="13127"/>
                  <a:pt x="14463" y="13060"/>
                </a:cubicBezTo>
                <a:cubicBezTo>
                  <a:pt x="14525" y="12802"/>
                  <a:pt x="14355" y="12552"/>
                  <a:pt x="13901" y="12237"/>
                </a:cubicBezTo>
                <a:cubicBezTo>
                  <a:pt x="13568" y="12005"/>
                  <a:pt x="13357" y="11752"/>
                  <a:pt x="13186" y="11377"/>
                </a:cubicBezTo>
                <a:cubicBezTo>
                  <a:pt x="13056" y="11091"/>
                  <a:pt x="12939" y="10871"/>
                  <a:pt x="12813" y="10687"/>
                </a:cubicBezTo>
                <a:cubicBezTo>
                  <a:pt x="12807" y="10678"/>
                  <a:pt x="12802" y="10671"/>
                  <a:pt x="12796" y="10662"/>
                </a:cubicBezTo>
                <a:cubicBezTo>
                  <a:pt x="12717" y="10558"/>
                  <a:pt x="12631" y="10455"/>
                  <a:pt x="12543" y="10358"/>
                </a:cubicBezTo>
                <a:cubicBezTo>
                  <a:pt x="12396" y="10212"/>
                  <a:pt x="12227" y="10082"/>
                  <a:pt x="12012" y="9947"/>
                </a:cubicBezTo>
                <a:cubicBezTo>
                  <a:pt x="11508" y="9630"/>
                  <a:pt x="11503" y="9624"/>
                  <a:pt x="11652" y="9344"/>
                </a:cubicBezTo>
                <a:cubicBezTo>
                  <a:pt x="11734" y="9190"/>
                  <a:pt x="11802" y="8956"/>
                  <a:pt x="11802" y="8821"/>
                </a:cubicBezTo>
                <a:cubicBezTo>
                  <a:pt x="11802" y="8686"/>
                  <a:pt x="11918" y="8379"/>
                  <a:pt x="12059" y="8139"/>
                </a:cubicBezTo>
                <a:cubicBezTo>
                  <a:pt x="12279" y="7766"/>
                  <a:pt x="12315" y="7576"/>
                  <a:pt x="12316" y="6822"/>
                </a:cubicBezTo>
                <a:cubicBezTo>
                  <a:pt x="12317" y="5843"/>
                  <a:pt x="12224" y="5581"/>
                  <a:pt x="11635" y="4947"/>
                </a:cubicBezTo>
                <a:lnTo>
                  <a:pt x="11270" y="4557"/>
                </a:lnTo>
                <a:lnTo>
                  <a:pt x="11437" y="4000"/>
                </a:lnTo>
                <a:cubicBezTo>
                  <a:pt x="11612" y="3417"/>
                  <a:pt x="11537" y="3048"/>
                  <a:pt x="11245" y="3048"/>
                </a:cubicBezTo>
                <a:cubicBezTo>
                  <a:pt x="11168" y="3048"/>
                  <a:pt x="10911" y="2743"/>
                  <a:pt x="10675" y="2371"/>
                </a:cubicBezTo>
                <a:cubicBezTo>
                  <a:pt x="10013" y="1332"/>
                  <a:pt x="9482" y="622"/>
                  <a:pt x="9123" y="293"/>
                </a:cubicBezTo>
                <a:cubicBezTo>
                  <a:pt x="8805" y="1"/>
                  <a:pt x="8770" y="-7"/>
                  <a:pt x="7795" y="2"/>
                </a:cubicBezTo>
                <a:close/>
                <a:moveTo>
                  <a:pt x="20878" y="1880"/>
                </a:moveTo>
                <a:cubicBezTo>
                  <a:pt x="20631" y="1891"/>
                  <a:pt x="20197" y="1952"/>
                  <a:pt x="19768" y="2038"/>
                </a:cubicBezTo>
                <a:cubicBezTo>
                  <a:pt x="18849" y="2223"/>
                  <a:pt x="14919" y="3057"/>
                  <a:pt x="14304" y="3198"/>
                </a:cubicBezTo>
                <a:cubicBezTo>
                  <a:pt x="14077" y="3250"/>
                  <a:pt x="14073" y="3281"/>
                  <a:pt x="14073" y="4686"/>
                </a:cubicBezTo>
                <a:cubicBezTo>
                  <a:pt x="14073" y="5474"/>
                  <a:pt x="14104" y="6802"/>
                  <a:pt x="14141" y="7636"/>
                </a:cubicBezTo>
                <a:lnTo>
                  <a:pt x="14210" y="9153"/>
                </a:lnTo>
                <a:lnTo>
                  <a:pt x="15581" y="9153"/>
                </a:lnTo>
                <a:lnTo>
                  <a:pt x="15650" y="9153"/>
                </a:lnTo>
                <a:cubicBezTo>
                  <a:pt x="15975" y="9153"/>
                  <a:pt x="16221" y="9154"/>
                  <a:pt x="16417" y="9157"/>
                </a:cubicBezTo>
                <a:cubicBezTo>
                  <a:pt x="16623" y="9161"/>
                  <a:pt x="16773" y="9169"/>
                  <a:pt x="16875" y="9182"/>
                </a:cubicBezTo>
                <a:cubicBezTo>
                  <a:pt x="16927" y="9189"/>
                  <a:pt x="16967" y="9197"/>
                  <a:pt x="17000" y="9207"/>
                </a:cubicBezTo>
                <a:cubicBezTo>
                  <a:pt x="17033" y="9217"/>
                  <a:pt x="17058" y="9231"/>
                  <a:pt x="17077" y="9245"/>
                </a:cubicBezTo>
                <a:cubicBezTo>
                  <a:pt x="17096" y="9258"/>
                  <a:pt x="17105" y="9272"/>
                  <a:pt x="17115" y="9290"/>
                </a:cubicBezTo>
                <a:cubicBezTo>
                  <a:pt x="17125" y="9308"/>
                  <a:pt x="17135" y="9327"/>
                  <a:pt x="17141" y="9349"/>
                </a:cubicBezTo>
                <a:cubicBezTo>
                  <a:pt x="17142" y="9350"/>
                  <a:pt x="17141" y="9351"/>
                  <a:pt x="17141" y="9353"/>
                </a:cubicBezTo>
                <a:cubicBezTo>
                  <a:pt x="17170" y="9457"/>
                  <a:pt x="17244" y="9509"/>
                  <a:pt x="17428" y="9540"/>
                </a:cubicBezTo>
                <a:cubicBezTo>
                  <a:pt x="17521" y="9550"/>
                  <a:pt x="17634" y="9556"/>
                  <a:pt x="17805" y="9556"/>
                </a:cubicBezTo>
                <a:cubicBezTo>
                  <a:pt x="18021" y="9556"/>
                  <a:pt x="18175" y="9567"/>
                  <a:pt x="18285" y="9598"/>
                </a:cubicBezTo>
                <a:lnTo>
                  <a:pt x="18461" y="9606"/>
                </a:lnTo>
                <a:lnTo>
                  <a:pt x="18461" y="9702"/>
                </a:lnTo>
                <a:cubicBezTo>
                  <a:pt x="18533" y="9808"/>
                  <a:pt x="18520" y="9993"/>
                  <a:pt x="18461" y="10292"/>
                </a:cubicBezTo>
                <a:cubicBezTo>
                  <a:pt x="18463" y="10673"/>
                  <a:pt x="18483" y="10708"/>
                  <a:pt x="18585" y="10529"/>
                </a:cubicBezTo>
                <a:cubicBezTo>
                  <a:pt x="18656" y="10406"/>
                  <a:pt x="18716" y="10190"/>
                  <a:pt x="18718" y="10047"/>
                </a:cubicBezTo>
                <a:cubicBezTo>
                  <a:pt x="18720" y="9904"/>
                  <a:pt x="18792" y="9643"/>
                  <a:pt x="18881" y="9469"/>
                </a:cubicBezTo>
                <a:cubicBezTo>
                  <a:pt x="19001" y="9237"/>
                  <a:pt x="19091" y="9174"/>
                  <a:pt x="19314" y="9162"/>
                </a:cubicBezTo>
                <a:cubicBezTo>
                  <a:pt x="19334" y="9159"/>
                  <a:pt x="19352" y="9153"/>
                  <a:pt x="19374" y="9153"/>
                </a:cubicBezTo>
                <a:cubicBezTo>
                  <a:pt x="19378" y="9153"/>
                  <a:pt x="19382" y="9153"/>
                  <a:pt x="19387" y="9153"/>
                </a:cubicBezTo>
                <a:cubicBezTo>
                  <a:pt x="19392" y="9153"/>
                  <a:pt x="19398" y="9153"/>
                  <a:pt x="19404" y="9153"/>
                </a:cubicBezTo>
                <a:cubicBezTo>
                  <a:pt x="19633" y="9153"/>
                  <a:pt x="19779" y="9210"/>
                  <a:pt x="19819" y="9311"/>
                </a:cubicBezTo>
                <a:cubicBezTo>
                  <a:pt x="19911" y="9544"/>
                  <a:pt x="19679" y="10204"/>
                  <a:pt x="19387" y="10541"/>
                </a:cubicBezTo>
                <a:cubicBezTo>
                  <a:pt x="19246" y="10703"/>
                  <a:pt x="19134" y="10863"/>
                  <a:pt x="19134" y="10895"/>
                </a:cubicBezTo>
                <a:cubicBezTo>
                  <a:pt x="19134" y="10926"/>
                  <a:pt x="19200" y="10926"/>
                  <a:pt x="19284" y="10895"/>
                </a:cubicBezTo>
                <a:cubicBezTo>
                  <a:pt x="19312" y="10884"/>
                  <a:pt x="19342" y="10862"/>
                  <a:pt x="19374" y="10836"/>
                </a:cubicBezTo>
                <a:cubicBezTo>
                  <a:pt x="19597" y="10652"/>
                  <a:pt x="19897" y="10118"/>
                  <a:pt x="20017" y="9660"/>
                </a:cubicBezTo>
                <a:cubicBezTo>
                  <a:pt x="20126" y="9241"/>
                  <a:pt x="20161" y="9203"/>
                  <a:pt x="20484" y="9178"/>
                </a:cubicBezTo>
                <a:cubicBezTo>
                  <a:pt x="20676" y="9163"/>
                  <a:pt x="20939" y="9127"/>
                  <a:pt x="21066" y="9099"/>
                </a:cubicBezTo>
                <a:lnTo>
                  <a:pt x="21302" y="9049"/>
                </a:lnTo>
                <a:lnTo>
                  <a:pt x="21302" y="5500"/>
                </a:lnTo>
                <a:lnTo>
                  <a:pt x="21302" y="1951"/>
                </a:lnTo>
                <a:lnTo>
                  <a:pt x="21054" y="1889"/>
                </a:lnTo>
                <a:cubicBezTo>
                  <a:pt x="21020" y="1880"/>
                  <a:pt x="20960" y="1877"/>
                  <a:pt x="20878" y="1880"/>
                </a:cubicBezTo>
                <a:close/>
                <a:moveTo>
                  <a:pt x="1864" y="7171"/>
                </a:moveTo>
                <a:cubicBezTo>
                  <a:pt x="2344" y="7185"/>
                  <a:pt x="2821" y="7479"/>
                  <a:pt x="3441" y="8123"/>
                </a:cubicBezTo>
                <a:cubicBezTo>
                  <a:pt x="3753" y="8447"/>
                  <a:pt x="4119" y="8779"/>
                  <a:pt x="4255" y="8862"/>
                </a:cubicBezTo>
                <a:lnTo>
                  <a:pt x="4504" y="9016"/>
                </a:lnTo>
                <a:lnTo>
                  <a:pt x="3947" y="9357"/>
                </a:lnTo>
                <a:cubicBezTo>
                  <a:pt x="3640" y="9545"/>
                  <a:pt x="3263" y="9826"/>
                  <a:pt x="3111" y="9980"/>
                </a:cubicBezTo>
                <a:cubicBezTo>
                  <a:pt x="2950" y="10144"/>
                  <a:pt x="2806" y="10219"/>
                  <a:pt x="2768" y="10159"/>
                </a:cubicBezTo>
                <a:cubicBezTo>
                  <a:pt x="2732" y="10102"/>
                  <a:pt x="2568" y="10055"/>
                  <a:pt x="2404" y="10055"/>
                </a:cubicBezTo>
                <a:cubicBezTo>
                  <a:pt x="2167" y="10055"/>
                  <a:pt x="2041" y="9963"/>
                  <a:pt x="1791" y="9610"/>
                </a:cubicBezTo>
                <a:cubicBezTo>
                  <a:pt x="1618" y="9366"/>
                  <a:pt x="1478" y="9118"/>
                  <a:pt x="1478" y="9058"/>
                </a:cubicBezTo>
                <a:cubicBezTo>
                  <a:pt x="1478" y="8997"/>
                  <a:pt x="1365" y="8909"/>
                  <a:pt x="1226" y="8858"/>
                </a:cubicBezTo>
                <a:cubicBezTo>
                  <a:pt x="321" y="8525"/>
                  <a:pt x="634" y="7317"/>
                  <a:pt x="1658" y="7183"/>
                </a:cubicBezTo>
                <a:cubicBezTo>
                  <a:pt x="1728" y="7174"/>
                  <a:pt x="1796" y="7169"/>
                  <a:pt x="1864" y="7171"/>
                </a:cubicBezTo>
                <a:close/>
              </a:path>
            </a:pathLst>
          </a:custGeom>
          <a:ln w="12700">
            <a:miter lim="400000"/>
          </a:ln>
        </p:spPr>
      </p:pic>
      <p:pic>
        <p:nvPicPr>
          <p:cNvPr id="331" name="c6d1b696-bf77-4c62-9cc4-0cf1b7d2529e.png" descr="c6d1b696-bf77-4c62-9cc4-0cf1b7d2529e.png"/>
          <p:cNvPicPr>
            <a:picLocks noChangeAspect="1"/>
          </p:cNvPicPr>
          <p:nvPr/>
        </p:nvPicPr>
        <p:blipFill>
          <a:blip r:embed="rId4">
            <a:extLst/>
          </a:blip>
          <a:srcRect l="20708" t="4730" r="4023" b="8225"/>
          <a:stretch>
            <a:fillRect/>
          </a:stretch>
        </p:blipFill>
        <p:spPr>
          <a:xfrm>
            <a:off x="7279769" y="4510106"/>
            <a:ext cx="1299338" cy="2253946"/>
          </a:xfrm>
          <a:custGeom>
            <a:avLst/>
            <a:gdLst/>
            <a:ahLst/>
            <a:cxnLst>
              <a:cxn ang="0">
                <a:pos x="wd2" y="hd2"/>
              </a:cxn>
              <a:cxn ang="5400000">
                <a:pos x="wd2" y="hd2"/>
              </a:cxn>
              <a:cxn ang="10800000">
                <a:pos x="wd2" y="hd2"/>
              </a:cxn>
              <a:cxn ang="16200000">
                <a:pos x="wd2" y="hd2"/>
              </a:cxn>
            </a:cxnLst>
            <a:rect l="0" t="0" r="r" b="b"/>
            <a:pathLst>
              <a:path w="21131" h="21546" fill="norm" stroke="1" extrusionOk="0">
                <a:moveTo>
                  <a:pt x="6379" y="1"/>
                </a:moveTo>
                <a:cubicBezTo>
                  <a:pt x="6256" y="-17"/>
                  <a:pt x="6277" y="249"/>
                  <a:pt x="6353" y="1291"/>
                </a:cubicBezTo>
                <a:cubicBezTo>
                  <a:pt x="6453" y="2651"/>
                  <a:pt x="6442" y="2696"/>
                  <a:pt x="6121" y="2797"/>
                </a:cubicBezTo>
                <a:cubicBezTo>
                  <a:pt x="5939" y="2855"/>
                  <a:pt x="5791" y="2981"/>
                  <a:pt x="5791" y="3082"/>
                </a:cubicBezTo>
                <a:cubicBezTo>
                  <a:pt x="5791" y="3196"/>
                  <a:pt x="5626" y="3307"/>
                  <a:pt x="5359" y="3370"/>
                </a:cubicBezTo>
                <a:cubicBezTo>
                  <a:pt x="2266" y="4106"/>
                  <a:pt x="1176" y="4895"/>
                  <a:pt x="938" y="6572"/>
                </a:cubicBezTo>
                <a:cubicBezTo>
                  <a:pt x="875" y="7013"/>
                  <a:pt x="707" y="7506"/>
                  <a:pt x="563" y="7669"/>
                </a:cubicBezTo>
                <a:cubicBezTo>
                  <a:pt x="57" y="8241"/>
                  <a:pt x="309" y="8540"/>
                  <a:pt x="1448" y="8720"/>
                </a:cubicBezTo>
                <a:cubicBezTo>
                  <a:pt x="1810" y="8777"/>
                  <a:pt x="2158" y="8841"/>
                  <a:pt x="2222" y="8864"/>
                </a:cubicBezTo>
                <a:cubicBezTo>
                  <a:pt x="2426" y="8937"/>
                  <a:pt x="1701" y="9668"/>
                  <a:pt x="1060" y="10036"/>
                </a:cubicBezTo>
                <a:cubicBezTo>
                  <a:pt x="565" y="10320"/>
                  <a:pt x="480" y="10417"/>
                  <a:pt x="628" y="10522"/>
                </a:cubicBezTo>
                <a:cubicBezTo>
                  <a:pt x="729" y="10594"/>
                  <a:pt x="878" y="10651"/>
                  <a:pt x="957" y="10651"/>
                </a:cubicBezTo>
                <a:cubicBezTo>
                  <a:pt x="1211" y="10651"/>
                  <a:pt x="2055" y="10242"/>
                  <a:pt x="2196" y="10051"/>
                </a:cubicBezTo>
                <a:cubicBezTo>
                  <a:pt x="2475" y="9675"/>
                  <a:pt x="3061" y="9152"/>
                  <a:pt x="3210" y="9141"/>
                </a:cubicBezTo>
                <a:cubicBezTo>
                  <a:pt x="3297" y="9134"/>
                  <a:pt x="3378" y="9490"/>
                  <a:pt x="3403" y="9972"/>
                </a:cubicBezTo>
                <a:lnTo>
                  <a:pt x="3449" y="10818"/>
                </a:lnTo>
                <a:lnTo>
                  <a:pt x="2900" y="11019"/>
                </a:lnTo>
                <a:cubicBezTo>
                  <a:pt x="2187" y="11278"/>
                  <a:pt x="1011" y="12050"/>
                  <a:pt x="441" y="12635"/>
                </a:cubicBezTo>
                <a:cubicBezTo>
                  <a:pt x="-326" y="13422"/>
                  <a:pt x="-98" y="14021"/>
                  <a:pt x="1164" y="14532"/>
                </a:cubicBezTo>
                <a:cubicBezTo>
                  <a:pt x="1552" y="14689"/>
                  <a:pt x="1874" y="14831"/>
                  <a:pt x="1874" y="14847"/>
                </a:cubicBezTo>
                <a:cubicBezTo>
                  <a:pt x="1874" y="14862"/>
                  <a:pt x="1488" y="15026"/>
                  <a:pt x="1015" y="15211"/>
                </a:cubicBezTo>
                <a:cubicBezTo>
                  <a:pt x="199" y="15530"/>
                  <a:pt x="163" y="15557"/>
                  <a:pt x="318" y="15799"/>
                </a:cubicBezTo>
                <a:cubicBezTo>
                  <a:pt x="571" y="16194"/>
                  <a:pt x="1174" y="16777"/>
                  <a:pt x="1538" y="16971"/>
                </a:cubicBezTo>
                <a:cubicBezTo>
                  <a:pt x="1851" y="17138"/>
                  <a:pt x="1887" y="17137"/>
                  <a:pt x="2171" y="16986"/>
                </a:cubicBezTo>
                <a:cubicBezTo>
                  <a:pt x="2402" y="16863"/>
                  <a:pt x="2533" y="16852"/>
                  <a:pt x="2758" y="16930"/>
                </a:cubicBezTo>
                <a:cubicBezTo>
                  <a:pt x="2917" y="16985"/>
                  <a:pt x="3328" y="17083"/>
                  <a:pt x="3668" y="17150"/>
                </a:cubicBezTo>
                <a:cubicBezTo>
                  <a:pt x="4008" y="17216"/>
                  <a:pt x="4311" y="17312"/>
                  <a:pt x="4339" y="17362"/>
                </a:cubicBezTo>
                <a:cubicBezTo>
                  <a:pt x="4368" y="17412"/>
                  <a:pt x="4224" y="17597"/>
                  <a:pt x="4023" y="17772"/>
                </a:cubicBezTo>
                <a:cubicBezTo>
                  <a:pt x="3762" y="17998"/>
                  <a:pt x="3558" y="18081"/>
                  <a:pt x="3313" y="18060"/>
                </a:cubicBezTo>
                <a:cubicBezTo>
                  <a:pt x="3124" y="18044"/>
                  <a:pt x="2776" y="18092"/>
                  <a:pt x="2538" y="18166"/>
                </a:cubicBezTo>
                <a:cubicBezTo>
                  <a:pt x="2301" y="18241"/>
                  <a:pt x="1695" y="18418"/>
                  <a:pt x="1189" y="18561"/>
                </a:cubicBezTo>
                <a:cubicBezTo>
                  <a:pt x="-68" y="18916"/>
                  <a:pt x="-324" y="19412"/>
                  <a:pt x="447" y="19999"/>
                </a:cubicBezTo>
                <a:cubicBezTo>
                  <a:pt x="721" y="20207"/>
                  <a:pt x="964" y="20755"/>
                  <a:pt x="964" y="21152"/>
                </a:cubicBezTo>
                <a:cubicBezTo>
                  <a:pt x="963" y="21263"/>
                  <a:pt x="1045" y="21336"/>
                  <a:pt x="1144" y="21315"/>
                </a:cubicBezTo>
                <a:cubicBezTo>
                  <a:pt x="1243" y="21294"/>
                  <a:pt x="1640" y="21334"/>
                  <a:pt x="2029" y="21406"/>
                </a:cubicBezTo>
                <a:cubicBezTo>
                  <a:pt x="2898" y="21568"/>
                  <a:pt x="3708" y="21583"/>
                  <a:pt x="4365" y="21448"/>
                </a:cubicBezTo>
                <a:cubicBezTo>
                  <a:pt x="4859" y="21347"/>
                  <a:pt x="4864" y="21338"/>
                  <a:pt x="4791" y="20837"/>
                </a:cubicBezTo>
                <a:cubicBezTo>
                  <a:pt x="4714" y="20307"/>
                  <a:pt x="4379" y="19980"/>
                  <a:pt x="3913" y="19980"/>
                </a:cubicBezTo>
                <a:cubicBezTo>
                  <a:pt x="3767" y="19980"/>
                  <a:pt x="3527" y="19902"/>
                  <a:pt x="3384" y="19809"/>
                </a:cubicBezTo>
                <a:cubicBezTo>
                  <a:pt x="3140" y="19651"/>
                  <a:pt x="3139" y="19632"/>
                  <a:pt x="3397" y="19502"/>
                </a:cubicBezTo>
                <a:cubicBezTo>
                  <a:pt x="3549" y="19425"/>
                  <a:pt x="3799" y="19336"/>
                  <a:pt x="3952" y="19304"/>
                </a:cubicBezTo>
                <a:cubicBezTo>
                  <a:pt x="4105" y="19273"/>
                  <a:pt x="4277" y="19171"/>
                  <a:pt x="4333" y="19081"/>
                </a:cubicBezTo>
                <a:cubicBezTo>
                  <a:pt x="4388" y="18991"/>
                  <a:pt x="4639" y="18780"/>
                  <a:pt x="4888" y="18610"/>
                </a:cubicBezTo>
                <a:cubicBezTo>
                  <a:pt x="5137" y="18440"/>
                  <a:pt x="5508" y="18076"/>
                  <a:pt x="5714" y="17802"/>
                </a:cubicBezTo>
                <a:cubicBezTo>
                  <a:pt x="6105" y="17282"/>
                  <a:pt x="6407" y="17187"/>
                  <a:pt x="6934" y="17419"/>
                </a:cubicBezTo>
                <a:cubicBezTo>
                  <a:pt x="7287" y="17574"/>
                  <a:pt x="7635" y="19279"/>
                  <a:pt x="7353" y="19479"/>
                </a:cubicBezTo>
                <a:cubicBezTo>
                  <a:pt x="7251" y="19552"/>
                  <a:pt x="7074" y="19612"/>
                  <a:pt x="6960" y="19612"/>
                </a:cubicBezTo>
                <a:cubicBezTo>
                  <a:pt x="5975" y="19612"/>
                  <a:pt x="5585" y="20207"/>
                  <a:pt x="6372" y="20511"/>
                </a:cubicBezTo>
                <a:cubicBezTo>
                  <a:pt x="6984" y="20747"/>
                  <a:pt x="9572" y="20744"/>
                  <a:pt x="10310" y="20507"/>
                </a:cubicBezTo>
                <a:cubicBezTo>
                  <a:pt x="10726" y="20373"/>
                  <a:pt x="10820" y="20291"/>
                  <a:pt x="10781" y="20094"/>
                </a:cubicBezTo>
                <a:cubicBezTo>
                  <a:pt x="10733" y="19852"/>
                  <a:pt x="10525" y="19761"/>
                  <a:pt x="9509" y="19528"/>
                </a:cubicBezTo>
                <a:lnTo>
                  <a:pt x="9070" y="19426"/>
                </a:lnTo>
                <a:lnTo>
                  <a:pt x="9180" y="18481"/>
                </a:lnTo>
                <a:cubicBezTo>
                  <a:pt x="9238" y="17961"/>
                  <a:pt x="9353" y="17482"/>
                  <a:pt x="9438" y="17419"/>
                </a:cubicBezTo>
                <a:cubicBezTo>
                  <a:pt x="9524" y="17355"/>
                  <a:pt x="9794" y="17301"/>
                  <a:pt x="10038" y="17301"/>
                </a:cubicBezTo>
                <a:cubicBezTo>
                  <a:pt x="10396" y="17301"/>
                  <a:pt x="10558" y="17380"/>
                  <a:pt x="10871" y="17696"/>
                </a:cubicBezTo>
                <a:cubicBezTo>
                  <a:pt x="11442" y="18271"/>
                  <a:pt x="11712" y="18925"/>
                  <a:pt x="11471" y="19153"/>
                </a:cubicBezTo>
                <a:cubicBezTo>
                  <a:pt x="11260" y="19352"/>
                  <a:pt x="11224" y="19637"/>
                  <a:pt x="11394" y="19737"/>
                </a:cubicBezTo>
                <a:cubicBezTo>
                  <a:pt x="11454" y="19773"/>
                  <a:pt x="11514" y="20151"/>
                  <a:pt x="11529" y="20575"/>
                </a:cubicBezTo>
                <a:cubicBezTo>
                  <a:pt x="11544" y="21000"/>
                  <a:pt x="11606" y="21392"/>
                  <a:pt x="11665" y="21448"/>
                </a:cubicBezTo>
                <a:cubicBezTo>
                  <a:pt x="11734" y="21514"/>
                  <a:pt x="12100" y="21547"/>
                  <a:pt x="12530" y="21547"/>
                </a:cubicBezTo>
                <a:cubicBezTo>
                  <a:pt x="12959" y="21547"/>
                  <a:pt x="13448" y="21514"/>
                  <a:pt x="13769" y="21448"/>
                </a:cubicBezTo>
                <a:cubicBezTo>
                  <a:pt x="14043" y="21392"/>
                  <a:pt x="14340" y="21267"/>
                  <a:pt x="14427" y="21171"/>
                </a:cubicBezTo>
                <a:cubicBezTo>
                  <a:pt x="14515" y="21075"/>
                  <a:pt x="14734" y="20997"/>
                  <a:pt x="14918" y="20997"/>
                </a:cubicBezTo>
                <a:cubicBezTo>
                  <a:pt x="15435" y="20997"/>
                  <a:pt x="16587" y="20558"/>
                  <a:pt x="16848" y="20261"/>
                </a:cubicBezTo>
                <a:cubicBezTo>
                  <a:pt x="17062" y="20017"/>
                  <a:pt x="17052" y="19955"/>
                  <a:pt x="16777" y="19578"/>
                </a:cubicBezTo>
                <a:cubicBezTo>
                  <a:pt x="16611" y="19349"/>
                  <a:pt x="16336" y="19116"/>
                  <a:pt x="16164" y="19062"/>
                </a:cubicBezTo>
                <a:cubicBezTo>
                  <a:pt x="15498" y="18852"/>
                  <a:pt x="14315" y="19008"/>
                  <a:pt x="13801" y="19373"/>
                </a:cubicBezTo>
                <a:cubicBezTo>
                  <a:pt x="13549" y="19552"/>
                  <a:pt x="13276" y="19468"/>
                  <a:pt x="13395" y="19248"/>
                </a:cubicBezTo>
                <a:cubicBezTo>
                  <a:pt x="13444" y="19157"/>
                  <a:pt x="13378" y="19031"/>
                  <a:pt x="13246" y="18967"/>
                </a:cubicBezTo>
                <a:cubicBezTo>
                  <a:pt x="13115" y="18903"/>
                  <a:pt x="13007" y="18714"/>
                  <a:pt x="13007" y="18550"/>
                </a:cubicBezTo>
                <a:cubicBezTo>
                  <a:pt x="13007" y="18385"/>
                  <a:pt x="12796" y="18011"/>
                  <a:pt x="12543" y="17715"/>
                </a:cubicBezTo>
                <a:cubicBezTo>
                  <a:pt x="12063" y="17155"/>
                  <a:pt x="12056" y="17025"/>
                  <a:pt x="12504" y="17024"/>
                </a:cubicBezTo>
                <a:cubicBezTo>
                  <a:pt x="12650" y="17024"/>
                  <a:pt x="12998" y="16943"/>
                  <a:pt x="13279" y="16842"/>
                </a:cubicBezTo>
                <a:cubicBezTo>
                  <a:pt x="13674" y="16700"/>
                  <a:pt x="13788" y="16594"/>
                  <a:pt x="13788" y="16376"/>
                </a:cubicBezTo>
                <a:cubicBezTo>
                  <a:pt x="13788" y="16130"/>
                  <a:pt x="13701" y="16072"/>
                  <a:pt x="13085" y="15917"/>
                </a:cubicBezTo>
                <a:cubicBezTo>
                  <a:pt x="12697" y="15819"/>
                  <a:pt x="12381" y="15687"/>
                  <a:pt x="12381" y="15624"/>
                </a:cubicBezTo>
                <a:cubicBezTo>
                  <a:pt x="12381" y="15562"/>
                  <a:pt x="12566" y="15397"/>
                  <a:pt x="12794" y="15256"/>
                </a:cubicBezTo>
                <a:lnTo>
                  <a:pt x="13208" y="15002"/>
                </a:lnTo>
                <a:lnTo>
                  <a:pt x="12711" y="14665"/>
                </a:lnTo>
                <a:cubicBezTo>
                  <a:pt x="11988" y="14180"/>
                  <a:pt x="12068" y="14111"/>
                  <a:pt x="13711" y="13834"/>
                </a:cubicBezTo>
                <a:cubicBezTo>
                  <a:pt x="14630" y="13679"/>
                  <a:pt x="15202" y="13478"/>
                  <a:pt x="15202" y="13310"/>
                </a:cubicBezTo>
                <a:cubicBezTo>
                  <a:pt x="15202" y="13264"/>
                  <a:pt x="15418" y="13070"/>
                  <a:pt x="15680" y="12878"/>
                </a:cubicBezTo>
                <a:cubicBezTo>
                  <a:pt x="16238" y="12469"/>
                  <a:pt x="16412" y="11986"/>
                  <a:pt x="16157" y="11557"/>
                </a:cubicBezTo>
                <a:cubicBezTo>
                  <a:pt x="16001" y="11294"/>
                  <a:pt x="16013" y="11233"/>
                  <a:pt x="16254" y="11114"/>
                </a:cubicBezTo>
                <a:cubicBezTo>
                  <a:pt x="16408" y="11037"/>
                  <a:pt x="16638" y="10849"/>
                  <a:pt x="16764" y="10696"/>
                </a:cubicBezTo>
                <a:cubicBezTo>
                  <a:pt x="17126" y="10258"/>
                  <a:pt x="17260" y="10177"/>
                  <a:pt x="17461" y="10275"/>
                </a:cubicBezTo>
                <a:cubicBezTo>
                  <a:pt x="17668" y="10376"/>
                  <a:pt x="17881" y="10311"/>
                  <a:pt x="18106" y="10070"/>
                </a:cubicBezTo>
                <a:cubicBezTo>
                  <a:pt x="18268" y="9898"/>
                  <a:pt x="18696" y="9749"/>
                  <a:pt x="20262" y="9327"/>
                </a:cubicBezTo>
                <a:cubicBezTo>
                  <a:pt x="21225" y="9067"/>
                  <a:pt x="21274" y="9024"/>
                  <a:pt x="20953" y="8765"/>
                </a:cubicBezTo>
                <a:cubicBezTo>
                  <a:pt x="20755" y="8606"/>
                  <a:pt x="20721" y="8607"/>
                  <a:pt x="20056" y="8803"/>
                </a:cubicBezTo>
                <a:cubicBezTo>
                  <a:pt x="19673" y="8916"/>
                  <a:pt x="19181" y="9101"/>
                  <a:pt x="18965" y="9213"/>
                </a:cubicBezTo>
                <a:cubicBezTo>
                  <a:pt x="18749" y="9325"/>
                  <a:pt x="18384" y="9488"/>
                  <a:pt x="18152" y="9573"/>
                </a:cubicBezTo>
                <a:lnTo>
                  <a:pt x="17732" y="9725"/>
                </a:lnTo>
                <a:lnTo>
                  <a:pt x="17287" y="9243"/>
                </a:lnTo>
                <a:cubicBezTo>
                  <a:pt x="17045" y="8978"/>
                  <a:pt x="16730" y="8747"/>
                  <a:pt x="16583" y="8731"/>
                </a:cubicBezTo>
                <a:cubicBezTo>
                  <a:pt x="16357" y="8706"/>
                  <a:pt x="16306" y="8793"/>
                  <a:pt x="16267" y="9323"/>
                </a:cubicBezTo>
                <a:cubicBezTo>
                  <a:pt x="16222" y="9929"/>
                  <a:pt x="16208" y="9949"/>
                  <a:pt x="15751" y="10021"/>
                </a:cubicBezTo>
                <a:cubicBezTo>
                  <a:pt x="15492" y="10061"/>
                  <a:pt x="14608" y="10321"/>
                  <a:pt x="13788" y="10598"/>
                </a:cubicBezTo>
                <a:cubicBezTo>
                  <a:pt x="12969" y="10874"/>
                  <a:pt x="12246" y="11071"/>
                  <a:pt x="12181" y="11034"/>
                </a:cubicBezTo>
                <a:cubicBezTo>
                  <a:pt x="12015" y="10938"/>
                  <a:pt x="11777" y="8591"/>
                  <a:pt x="11923" y="8492"/>
                </a:cubicBezTo>
                <a:cubicBezTo>
                  <a:pt x="12160" y="8332"/>
                  <a:pt x="12714" y="9015"/>
                  <a:pt x="12640" y="9376"/>
                </a:cubicBezTo>
                <a:cubicBezTo>
                  <a:pt x="12588" y="9627"/>
                  <a:pt x="12633" y="9730"/>
                  <a:pt x="12814" y="9771"/>
                </a:cubicBezTo>
                <a:cubicBezTo>
                  <a:pt x="13482" y="9921"/>
                  <a:pt x="13423" y="9143"/>
                  <a:pt x="12698" y="8245"/>
                </a:cubicBezTo>
                <a:cubicBezTo>
                  <a:pt x="12163" y="7583"/>
                  <a:pt x="12115" y="7671"/>
                  <a:pt x="13233" y="7206"/>
                </a:cubicBezTo>
                <a:cubicBezTo>
                  <a:pt x="13503" y="7094"/>
                  <a:pt x="13634" y="6956"/>
                  <a:pt x="13634" y="6777"/>
                </a:cubicBezTo>
                <a:cubicBezTo>
                  <a:pt x="13634" y="6386"/>
                  <a:pt x="13499" y="6242"/>
                  <a:pt x="12949" y="6041"/>
                </a:cubicBezTo>
                <a:cubicBezTo>
                  <a:pt x="12579" y="5906"/>
                  <a:pt x="12367" y="5713"/>
                  <a:pt x="12097" y="5267"/>
                </a:cubicBezTo>
                <a:cubicBezTo>
                  <a:pt x="11492" y="4267"/>
                  <a:pt x="10186" y="3578"/>
                  <a:pt x="8547" y="3397"/>
                </a:cubicBezTo>
                <a:cubicBezTo>
                  <a:pt x="8084" y="3346"/>
                  <a:pt x="7907" y="3270"/>
                  <a:pt x="7779" y="3071"/>
                </a:cubicBezTo>
                <a:cubicBezTo>
                  <a:pt x="7688" y="2928"/>
                  <a:pt x="7492" y="2793"/>
                  <a:pt x="7347" y="2771"/>
                </a:cubicBezTo>
                <a:cubicBezTo>
                  <a:pt x="7123" y="2736"/>
                  <a:pt x="7063" y="2542"/>
                  <a:pt x="6966" y="1515"/>
                </a:cubicBezTo>
                <a:cubicBezTo>
                  <a:pt x="6871" y="510"/>
                  <a:pt x="6804" y="266"/>
                  <a:pt x="6553" y="96"/>
                </a:cubicBezTo>
                <a:cubicBezTo>
                  <a:pt x="6478" y="45"/>
                  <a:pt x="6420" y="7"/>
                  <a:pt x="6379" y="1"/>
                </a:cubicBezTo>
                <a:close/>
                <a:moveTo>
                  <a:pt x="8451" y="21365"/>
                </a:moveTo>
                <a:cubicBezTo>
                  <a:pt x="8187" y="21365"/>
                  <a:pt x="8004" y="21400"/>
                  <a:pt x="8050" y="21444"/>
                </a:cubicBezTo>
                <a:cubicBezTo>
                  <a:pt x="8129" y="21519"/>
                  <a:pt x="8928" y="21481"/>
                  <a:pt x="8928" y="21402"/>
                </a:cubicBezTo>
                <a:cubicBezTo>
                  <a:pt x="8928" y="21383"/>
                  <a:pt x="8715" y="21365"/>
                  <a:pt x="8451" y="21365"/>
                </a:cubicBezTo>
                <a:close/>
                <a:moveTo>
                  <a:pt x="6224" y="21391"/>
                </a:moveTo>
                <a:cubicBezTo>
                  <a:pt x="6029" y="21413"/>
                  <a:pt x="6150" y="21436"/>
                  <a:pt x="6495" y="21437"/>
                </a:cubicBezTo>
                <a:cubicBezTo>
                  <a:pt x="6840" y="21438"/>
                  <a:pt x="7000" y="21418"/>
                  <a:pt x="6850" y="21395"/>
                </a:cubicBezTo>
                <a:cubicBezTo>
                  <a:pt x="6700" y="21372"/>
                  <a:pt x="6419" y="21369"/>
                  <a:pt x="6224" y="21391"/>
                </a:cubicBezTo>
                <a:close/>
              </a:path>
            </a:pathLst>
          </a:cu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GLP-1 post CB ( IWL e/o WR )"/>
          <p:cNvSpPr txBox="1"/>
          <p:nvPr/>
        </p:nvSpPr>
        <p:spPr>
          <a:xfrm>
            <a:off x="5405437" y="6243164"/>
            <a:ext cx="13573126" cy="12296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7500"/>
            </a:lvl1pPr>
          </a:lstStyle>
          <a:p>
            <a:pPr/>
            <a:r>
              <a:t>GLP-1 post CB ( IWL e/o WR )</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Efficacia di Semaglutide in pz che dopo CB = WR o IWL (no DM2)"/>
          <p:cNvSpPr txBox="1"/>
          <p:nvPr/>
        </p:nvSpPr>
        <p:spPr>
          <a:xfrm>
            <a:off x="1624420" y="5186287"/>
            <a:ext cx="21648177" cy="9449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5500"/>
            </a:pPr>
            <a:r>
              <a:t>Efficacia di </a:t>
            </a:r>
            <a:r>
              <a:rPr b="1">
                <a:solidFill>
                  <a:schemeClr val="accent4">
                    <a:hueOff val="-1247790"/>
                    <a:lumOff val="-12326"/>
                  </a:schemeClr>
                </a:solidFill>
              </a:rPr>
              <a:t>Semaglutide</a:t>
            </a:r>
            <a:r>
              <a:t> in pz che dopo CB = WR o IWL (no DM2)</a:t>
            </a:r>
          </a:p>
        </p:txBody>
      </p:sp>
      <p:pic>
        <p:nvPicPr>
          <p:cNvPr id="336" name="Schermata 2025-10-11 alle 18.06.00.png" descr="Schermata 2025-10-11 alle 18.06.00.png"/>
          <p:cNvPicPr>
            <a:picLocks noChangeAspect="1"/>
          </p:cNvPicPr>
          <p:nvPr/>
        </p:nvPicPr>
        <p:blipFill>
          <a:blip r:embed="rId2">
            <a:extLst/>
          </a:blip>
          <a:stretch>
            <a:fillRect/>
          </a:stretch>
        </p:blipFill>
        <p:spPr>
          <a:xfrm>
            <a:off x="-20265" y="27726"/>
            <a:ext cx="13618369" cy="5040201"/>
          </a:xfrm>
          <a:prstGeom prst="rect">
            <a:avLst/>
          </a:prstGeom>
          <a:ln w="12700">
            <a:miter lim="400000"/>
          </a:ln>
        </p:spPr>
      </p:pic>
      <p:sp>
        <p:nvSpPr>
          <p:cNvPr id="337" name="retrospettivo"/>
          <p:cNvSpPr txBox="1"/>
          <p:nvPr/>
        </p:nvSpPr>
        <p:spPr>
          <a:xfrm>
            <a:off x="14693267" y="1496343"/>
            <a:ext cx="4034283" cy="9202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500"/>
            </a:lvl1pPr>
          </a:lstStyle>
          <a:p>
            <a:pPr/>
            <a:r>
              <a:t>retrospettivo</a:t>
            </a:r>
          </a:p>
        </p:txBody>
      </p:sp>
      <p:sp>
        <p:nvSpPr>
          <p:cNvPr id="338" name="6m:…"/>
          <p:cNvSpPr txBox="1"/>
          <p:nvPr/>
        </p:nvSpPr>
        <p:spPr>
          <a:xfrm>
            <a:off x="1813824" y="7093639"/>
            <a:ext cx="9624378" cy="17838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5500"/>
            </a:pPr>
            <a:r>
              <a:rPr b="1"/>
              <a:t>6m</a:t>
            </a:r>
            <a:r>
              <a:t>:</a:t>
            </a:r>
          </a:p>
          <a:p>
            <a:pPr algn="l">
              <a:defRPr sz="5500"/>
            </a:pPr>
            <a:r>
              <a:t>85% dei pz ha WL almeno 5%</a:t>
            </a:r>
          </a:p>
        </p:txBody>
      </p:sp>
      <p:sp>
        <p:nvSpPr>
          <p:cNvPr id="339" name="2022"/>
          <p:cNvSpPr txBox="1"/>
          <p:nvPr/>
        </p:nvSpPr>
        <p:spPr>
          <a:xfrm>
            <a:off x="14669591" y="431514"/>
            <a:ext cx="1667765" cy="9202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500"/>
            </a:lvl1pPr>
          </a:lstStyle>
          <a:p>
            <a:pPr/>
            <a:r>
              <a:t>2022</a:t>
            </a:r>
          </a:p>
        </p:txBody>
      </p:sp>
      <p:pic>
        <p:nvPicPr>
          <p:cNvPr id="340" name="Schermata 2025-10-27 alle 22.10.23.png" descr="Schermata 2025-10-27 alle 22.10.23.png"/>
          <p:cNvPicPr>
            <a:picLocks noChangeAspect="1"/>
          </p:cNvPicPr>
          <p:nvPr/>
        </p:nvPicPr>
        <p:blipFill>
          <a:blip r:embed="rId3">
            <a:extLst/>
          </a:blip>
          <a:stretch>
            <a:fillRect/>
          </a:stretch>
        </p:blipFill>
        <p:spPr>
          <a:xfrm>
            <a:off x="15223684" y="6249585"/>
            <a:ext cx="8910140" cy="6992523"/>
          </a:xfrm>
          <a:prstGeom prst="rect">
            <a:avLst/>
          </a:prstGeom>
          <a:ln w="12700">
            <a:miter lim="400000"/>
          </a:ln>
        </p:spPr>
      </p:pic>
      <p:sp>
        <p:nvSpPr>
          <p:cNvPr id="341" name="45% dei pz ha WL almeno 10%"/>
          <p:cNvSpPr txBox="1"/>
          <p:nvPr/>
        </p:nvSpPr>
        <p:spPr>
          <a:xfrm>
            <a:off x="1813824" y="8745597"/>
            <a:ext cx="10012744" cy="9202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500"/>
            </a:lvl1pPr>
          </a:lstStyle>
          <a:p>
            <a:pPr/>
            <a:r>
              <a:t>45% dei pz ha WL almeno 10%</a:t>
            </a:r>
          </a:p>
        </p:txBody>
      </p:sp>
      <p:sp>
        <p:nvSpPr>
          <p:cNvPr id="342" name="5% dei pz ha WL almeno 15%"/>
          <p:cNvSpPr txBox="1"/>
          <p:nvPr/>
        </p:nvSpPr>
        <p:spPr>
          <a:xfrm>
            <a:off x="1813824" y="9630211"/>
            <a:ext cx="10012744" cy="9202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500"/>
            </a:lvl1pPr>
          </a:lstStyle>
          <a:p>
            <a:pPr/>
            <a:r>
              <a:t>  5% dei pz ha WL almeno 15%</a:t>
            </a:r>
          </a:p>
        </p:txBody>
      </p:sp>
      <p:sp>
        <p:nvSpPr>
          <p:cNvPr id="343" name="1% dei pz ha WL almeno 20%"/>
          <p:cNvSpPr txBox="1"/>
          <p:nvPr/>
        </p:nvSpPr>
        <p:spPr>
          <a:xfrm>
            <a:off x="1813824" y="10575834"/>
            <a:ext cx="10012744" cy="9202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500"/>
            </a:lvl1pPr>
          </a:lstStyle>
          <a:p>
            <a:pPr/>
            <a:r>
              <a:t>  1% dei pz ha WL almeno 20%</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Singolo centro in Svizzera"/>
          <p:cNvSpPr txBox="1"/>
          <p:nvPr/>
        </p:nvSpPr>
        <p:spPr>
          <a:xfrm>
            <a:off x="2832897" y="6819354"/>
            <a:ext cx="8723749" cy="9202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5500"/>
            </a:lvl1pPr>
          </a:lstStyle>
          <a:p>
            <a:pPr/>
            <a:r>
              <a:t>Singolo centro in Svizzera</a:t>
            </a:r>
          </a:p>
        </p:txBody>
      </p:sp>
      <p:sp>
        <p:nvSpPr>
          <p:cNvPr id="346" name="Retrospettivo"/>
          <p:cNvSpPr txBox="1"/>
          <p:nvPr/>
        </p:nvSpPr>
        <p:spPr>
          <a:xfrm>
            <a:off x="2901469" y="8586456"/>
            <a:ext cx="4292728" cy="9202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500"/>
            </a:lvl1pPr>
          </a:lstStyle>
          <a:p>
            <a:pPr/>
            <a:r>
              <a:t>Retrospettivo</a:t>
            </a:r>
          </a:p>
        </p:txBody>
      </p:sp>
      <p:sp>
        <p:nvSpPr>
          <p:cNvPr id="347" name="WR (50 pz)"/>
          <p:cNvSpPr txBox="1"/>
          <p:nvPr/>
        </p:nvSpPr>
        <p:spPr>
          <a:xfrm>
            <a:off x="8722690" y="10879294"/>
            <a:ext cx="3515996" cy="9202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500"/>
            </a:lvl1pPr>
          </a:lstStyle>
          <a:p>
            <a:pPr/>
            <a:r>
              <a:t>WR (50 pz)</a:t>
            </a:r>
          </a:p>
        </p:txBody>
      </p:sp>
      <p:sp>
        <p:nvSpPr>
          <p:cNvPr id="348" name="2022"/>
          <p:cNvSpPr txBox="1"/>
          <p:nvPr/>
        </p:nvSpPr>
        <p:spPr>
          <a:xfrm>
            <a:off x="15855503" y="1869391"/>
            <a:ext cx="1667765" cy="9202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500"/>
            </a:lvl1pPr>
          </a:lstStyle>
          <a:p>
            <a:pPr/>
            <a:r>
              <a:t>2022</a:t>
            </a:r>
          </a:p>
        </p:txBody>
      </p:sp>
      <p:sp>
        <p:nvSpPr>
          <p:cNvPr id="349" name="CB"/>
          <p:cNvSpPr txBox="1"/>
          <p:nvPr/>
        </p:nvSpPr>
        <p:spPr>
          <a:xfrm>
            <a:off x="3096717" y="10879294"/>
            <a:ext cx="1097091" cy="9202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500"/>
            </a:lvl1pPr>
          </a:lstStyle>
          <a:p>
            <a:pPr/>
            <a:r>
              <a:t>CB</a:t>
            </a:r>
          </a:p>
        </p:txBody>
      </p:sp>
      <p:sp>
        <p:nvSpPr>
          <p:cNvPr id="350" name="Freccia 11"/>
          <p:cNvSpPr/>
          <p:nvPr/>
        </p:nvSpPr>
        <p:spPr>
          <a:xfrm>
            <a:off x="5148852" y="10353560"/>
            <a:ext cx="2618793" cy="19717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accent6"/>
          </a:solidFill>
          <a:ln w="12700">
            <a:miter lim="400000"/>
          </a:ln>
        </p:spPr>
        <p:txBody>
          <a:bodyPr lIns="50800" tIns="50800" rIns="50800" bIns="50800" anchor="ctr"/>
          <a:lstStyle/>
          <a:p>
            <a:pPr defTabSz="825500">
              <a:defRPr sz="3800">
                <a:solidFill>
                  <a:srgbClr val="FFFFFF"/>
                </a:solidFill>
                <a:latin typeface="Helvetica Neue Medium"/>
                <a:ea typeface="Helvetica Neue Medium"/>
                <a:cs typeface="Helvetica Neue Medium"/>
                <a:sym typeface="Helvetica Neue Medium"/>
              </a:defRPr>
            </a:pPr>
          </a:p>
        </p:txBody>
      </p:sp>
      <p:pic>
        <p:nvPicPr>
          <p:cNvPr id="351" name="Schermata 2025-10-11 alle 18.25.31.png" descr="Schermata 2025-10-11 alle 18.25.31.png"/>
          <p:cNvPicPr>
            <a:picLocks noChangeAspect="1"/>
          </p:cNvPicPr>
          <p:nvPr/>
        </p:nvPicPr>
        <p:blipFill>
          <a:blip r:embed="rId2">
            <a:extLst/>
          </a:blip>
          <a:stretch>
            <a:fillRect/>
          </a:stretch>
        </p:blipFill>
        <p:spPr>
          <a:xfrm>
            <a:off x="195836" y="-97554"/>
            <a:ext cx="14725251" cy="5751807"/>
          </a:xfrm>
          <a:prstGeom prst="rect">
            <a:avLst/>
          </a:prstGeom>
          <a:ln w="12700">
            <a:miter lim="400000"/>
          </a:ln>
        </p:spPr>
      </p:pic>
      <p:pic>
        <p:nvPicPr>
          <p:cNvPr id="352" name="Ovale Ovale" descr="Ovale Ovale"/>
          <p:cNvPicPr>
            <a:picLocks noChangeAspect="0"/>
          </p:cNvPicPr>
          <p:nvPr/>
        </p:nvPicPr>
        <p:blipFill>
          <a:blip r:embed="rId3">
            <a:extLst/>
          </a:blip>
          <a:stretch>
            <a:fillRect/>
          </a:stretch>
        </p:blipFill>
        <p:spPr>
          <a:xfrm>
            <a:off x="10535985" y="2239390"/>
            <a:ext cx="3312030" cy="1077919"/>
          </a:xfrm>
          <a:prstGeom prst="rect">
            <a:avLst/>
          </a:prstGeom>
        </p:spPr>
      </p:pic>
      <p:pic>
        <p:nvPicPr>
          <p:cNvPr id="354" name="Ovale Ovale" descr="Ovale Ovale"/>
          <p:cNvPicPr>
            <a:picLocks noChangeAspect="0"/>
          </p:cNvPicPr>
          <p:nvPr/>
        </p:nvPicPr>
        <p:blipFill>
          <a:blip r:embed="rId3">
            <a:extLst/>
          </a:blip>
          <a:stretch>
            <a:fillRect/>
          </a:stretch>
        </p:blipFill>
        <p:spPr>
          <a:xfrm>
            <a:off x="782385" y="2757356"/>
            <a:ext cx="3312030" cy="1077919"/>
          </a:xfrm>
          <a:prstGeom prst="rect">
            <a:avLst/>
          </a:prstGeom>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è multifattoriale (f. sociali, predisposizione genetica e f. metabolici, comportamentali, psicologici e ambientali).…"/>
          <p:cNvSpPr txBox="1"/>
          <p:nvPr/>
        </p:nvSpPr>
        <p:spPr>
          <a:xfrm>
            <a:off x="8808177" y="2695338"/>
            <a:ext cx="14836247" cy="76759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sz="5500"/>
            </a:pPr>
            <a:r>
              <a:t>è </a:t>
            </a:r>
            <a:r>
              <a:rPr b="1" cap="all">
                <a:solidFill>
                  <a:schemeClr val="accent5">
                    <a:lumOff val="-29866"/>
                  </a:schemeClr>
                </a:solidFill>
              </a:rPr>
              <a:t>m</a:t>
            </a:r>
            <a:r>
              <a:rPr b="1" cap="all">
                <a:solidFill>
                  <a:schemeClr val="accent5">
                    <a:hueOff val="-82419"/>
                    <a:satOff val="-9513"/>
                    <a:lumOff val="-16343"/>
                  </a:schemeClr>
                </a:solidFill>
              </a:rPr>
              <a:t>u</a:t>
            </a:r>
            <a:r>
              <a:rPr b="1" cap="all">
                <a:solidFill>
                  <a:schemeClr val="accent4">
                    <a:hueOff val="-476017"/>
                    <a:lumOff val="-10042"/>
                  </a:schemeClr>
                </a:solidFill>
              </a:rPr>
              <a:t>lt</a:t>
            </a:r>
            <a:r>
              <a:rPr b="1" cap="all"/>
              <a:t>i</a:t>
            </a:r>
            <a:r>
              <a:rPr b="1" cap="all">
                <a:solidFill>
                  <a:schemeClr val="accent3">
                    <a:hueOff val="362282"/>
                    <a:satOff val="31803"/>
                    <a:lumOff val="-18242"/>
                  </a:schemeClr>
                </a:solidFill>
              </a:rPr>
              <a:t>fat</a:t>
            </a:r>
            <a:r>
              <a:rPr b="1" cap="all">
                <a:solidFill>
                  <a:schemeClr val="accent2">
                    <a:hueOff val="192982"/>
                    <a:satOff val="17755"/>
                    <a:lumOff val="-28483"/>
                  </a:schemeClr>
                </a:solidFill>
              </a:rPr>
              <a:t>tor</a:t>
            </a:r>
            <a:r>
              <a:rPr b="1" cap="all"/>
              <a:t>i</a:t>
            </a:r>
            <a:r>
              <a:rPr b="1" cap="all">
                <a:solidFill>
                  <a:schemeClr val="accent1"/>
                </a:solidFill>
              </a:rPr>
              <a:t>ale</a:t>
            </a:r>
            <a:r>
              <a:t> (f. sociali, predisposizione genetica e f. metabolici, comportamentali, psicologici e ambientali).</a:t>
            </a:r>
          </a:p>
          <a:p>
            <a:pPr algn="just">
              <a:defRPr sz="5500"/>
            </a:pPr>
            <a:r>
              <a:t>Questi f. alterano l'equilibrio energetico modificando la sazietà e la segnalazione di alimentazione nel cervello.</a:t>
            </a:r>
          </a:p>
          <a:p>
            <a:pPr algn="just">
              <a:defRPr sz="5500"/>
            </a:pPr>
          </a:p>
          <a:p>
            <a:pPr algn="just">
              <a:defRPr sz="5500"/>
            </a:pPr>
          </a:p>
          <a:p>
            <a:pPr algn="just">
              <a:defRPr b="1" sz="5500">
                <a:solidFill>
                  <a:schemeClr val="accent4">
                    <a:hueOff val="-1247790"/>
                    <a:lumOff val="-12326"/>
                  </a:schemeClr>
                </a:solidFill>
              </a:defRPr>
            </a:pPr>
            <a:r>
              <a:t>Apporto Energetico &gt; Dispendio energetico</a:t>
            </a:r>
          </a:p>
        </p:txBody>
      </p:sp>
      <p:sp>
        <p:nvSpPr>
          <p:cNvPr id="166" name="Sanyaolu A, Okorie C, Qi X, et al. Childhood and adolescent obesity in the United States: A public health concern. Glob Pediatr Health. 2019;6:2333794X19891305.…"/>
          <p:cNvSpPr txBox="1"/>
          <p:nvPr/>
        </p:nvSpPr>
        <p:spPr>
          <a:xfrm>
            <a:off x="12674906" y="11749256"/>
            <a:ext cx="11669573" cy="1212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i="1" sz="1800"/>
            </a:pPr>
            <a:r>
              <a:t>Sanyaolu A, Okorie C, Qi X, et al. Childhood and adolescent obesity in the United States: A public health concern.</a:t>
            </a:r>
            <a:br/>
            <a:r>
              <a:t>Glob Pediatr Health. 2019;6:2333794X19891305.</a:t>
            </a:r>
            <a:br/>
          </a:p>
          <a:p>
            <a:pPr algn="l">
              <a:defRPr i="1" sz="1800"/>
            </a:pPr>
            <a:r>
              <a:t>Spiegelman BM, Flier JS. Obesity and the regulation of energy balance. Cell. 2001;104:531–43.</a:t>
            </a:r>
          </a:p>
        </p:txBody>
      </p:sp>
      <p:sp>
        <p:nvSpPr>
          <p:cNvPr id="167" name="Fisiopatologia Obesità"/>
          <p:cNvSpPr txBox="1"/>
          <p:nvPr/>
        </p:nvSpPr>
        <p:spPr>
          <a:xfrm>
            <a:off x="5970746" y="709423"/>
            <a:ext cx="12442508" cy="12296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cap="all" sz="7500"/>
            </a:lvl1pPr>
          </a:lstStyle>
          <a:p>
            <a:pPr/>
            <a:r>
              <a:t>Fisiopatologia Obesità</a:t>
            </a:r>
          </a:p>
        </p:txBody>
      </p:sp>
      <p:pic>
        <p:nvPicPr>
          <p:cNvPr id="168" name="Schermata 2025-10-27 alle 20.40.18.png" descr="Schermata 2025-10-27 alle 20.40.18.png"/>
          <p:cNvPicPr>
            <a:picLocks noChangeAspect="1"/>
          </p:cNvPicPr>
          <p:nvPr/>
        </p:nvPicPr>
        <p:blipFill>
          <a:blip r:embed="rId2">
            <a:extLst/>
          </a:blip>
          <a:stretch>
            <a:fillRect/>
          </a:stretch>
        </p:blipFill>
        <p:spPr>
          <a:xfrm>
            <a:off x="68336" y="2577745"/>
            <a:ext cx="8073287" cy="7398700"/>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 name="+75% pz: WL + 5%"/>
          <p:cNvSpPr txBox="1"/>
          <p:nvPr/>
        </p:nvSpPr>
        <p:spPr>
          <a:xfrm>
            <a:off x="845602" y="9254650"/>
            <a:ext cx="6270181" cy="9202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500"/>
            </a:lvl1pPr>
          </a:lstStyle>
          <a:p>
            <a:pPr/>
            <a:r>
              <a:t>+75% pz: WL + 5%</a:t>
            </a:r>
          </a:p>
        </p:txBody>
      </p:sp>
      <p:sp>
        <p:nvSpPr>
          <p:cNvPr id="358" name="Quasi 40% pz: WL almeno 10%"/>
          <p:cNvSpPr txBox="1"/>
          <p:nvPr/>
        </p:nvSpPr>
        <p:spPr>
          <a:xfrm>
            <a:off x="893578" y="10476033"/>
            <a:ext cx="10103550" cy="9202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500"/>
            </a:lvl1pPr>
          </a:lstStyle>
          <a:p>
            <a:pPr/>
            <a:r>
              <a:t>Quasi 40% pz: WL almeno 10%</a:t>
            </a:r>
          </a:p>
        </p:txBody>
      </p:sp>
      <p:pic>
        <p:nvPicPr>
          <p:cNvPr id="359" name="Schermata 2025-10-11 alle 18.25.31.png" descr="Schermata 2025-10-11 alle 18.25.31.png"/>
          <p:cNvPicPr>
            <a:picLocks noChangeAspect="1"/>
          </p:cNvPicPr>
          <p:nvPr/>
        </p:nvPicPr>
        <p:blipFill>
          <a:blip r:embed="rId2">
            <a:extLst/>
          </a:blip>
          <a:stretch>
            <a:fillRect/>
          </a:stretch>
        </p:blipFill>
        <p:spPr>
          <a:xfrm>
            <a:off x="195836" y="-97554"/>
            <a:ext cx="14725251" cy="5751807"/>
          </a:xfrm>
          <a:prstGeom prst="rect">
            <a:avLst/>
          </a:prstGeom>
          <a:ln w="12700">
            <a:miter lim="400000"/>
          </a:ln>
        </p:spPr>
      </p:pic>
      <p:pic>
        <p:nvPicPr>
          <p:cNvPr id="360" name="Schermata 2025-10-27 alle 17.13.50.png" descr="Schermata 2025-10-27 alle 17.13.50.png"/>
          <p:cNvPicPr>
            <a:picLocks noChangeAspect="1"/>
          </p:cNvPicPr>
          <p:nvPr/>
        </p:nvPicPr>
        <p:blipFill>
          <a:blip r:embed="rId3">
            <a:extLst/>
          </a:blip>
          <a:stretch>
            <a:fillRect/>
          </a:stretch>
        </p:blipFill>
        <p:spPr>
          <a:xfrm>
            <a:off x="16821463" y="1132669"/>
            <a:ext cx="5707440" cy="5579757"/>
          </a:xfrm>
          <a:prstGeom prst="rect">
            <a:avLst/>
          </a:prstGeom>
          <a:ln w="12700">
            <a:miter lim="400000"/>
          </a:ln>
        </p:spPr>
      </p:pic>
      <p:pic>
        <p:nvPicPr>
          <p:cNvPr id="361" name="Schermata 2025-10-27 alle 17.16.26.png" descr="Schermata 2025-10-27 alle 17.16.26.png"/>
          <p:cNvPicPr>
            <a:picLocks noChangeAspect="1"/>
          </p:cNvPicPr>
          <p:nvPr/>
        </p:nvPicPr>
        <p:blipFill>
          <a:blip r:embed="rId4">
            <a:extLst/>
          </a:blip>
          <a:stretch>
            <a:fillRect/>
          </a:stretch>
        </p:blipFill>
        <p:spPr>
          <a:xfrm>
            <a:off x="14117618" y="6947813"/>
            <a:ext cx="9690835" cy="6890273"/>
          </a:xfrm>
          <a:prstGeom prst="rect">
            <a:avLst/>
          </a:prstGeom>
          <a:ln w="12700">
            <a:miter lim="400000"/>
          </a:ln>
        </p:spPr>
      </p:pic>
      <p:sp>
        <p:nvSpPr>
          <p:cNvPr id="362" name="median % TBWL post GLP1-RA  8.8%"/>
          <p:cNvSpPr txBox="1"/>
          <p:nvPr/>
        </p:nvSpPr>
        <p:spPr>
          <a:xfrm>
            <a:off x="558758" y="7435672"/>
            <a:ext cx="12406504" cy="9202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500"/>
            </a:lvl1pPr>
          </a:lstStyle>
          <a:p>
            <a:pPr/>
            <a:r>
              <a:t>median % TBWL post GLP1-RA  8.8% </a:t>
            </a:r>
          </a:p>
        </p:txBody>
      </p:sp>
      <p:sp>
        <p:nvSpPr>
          <p:cNvPr id="363" name="2/3 WR perduto con GLP-1 RA"/>
          <p:cNvSpPr txBox="1"/>
          <p:nvPr/>
        </p:nvSpPr>
        <p:spPr>
          <a:xfrm>
            <a:off x="505711" y="6084841"/>
            <a:ext cx="9779445" cy="9202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500">
                <a:solidFill>
                  <a:schemeClr val="accent4">
                    <a:hueOff val="-1247790"/>
                    <a:lumOff val="-12326"/>
                  </a:schemeClr>
                </a:solidFill>
              </a:defRPr>
            </a:lvl1pPr>
          </a:lstStyle>
          <a:p>
            <a:pPr/>
            <a:r>
              <a:t>2/3 WR perduto con GLP-1 RA</a:t>
            </a:r>
          </a:p>
        </p:txBody>
      </p:sp>
      <p:sp>
        <p:nvSpPr>
          <p:cNvPr id="364" name="+10% pz: WL almeno 15%"/>
          <p:cNvSpPr txBox="1"/>
          <p:nvPr/>
        </p:nvSpPr>
        <p:spPr>
          <a:xfrm>
            <a:off x="893578" y="11697416"/>
            <a:ext cx="8529829" cy="9202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500"/>
            </a:lvl1pPr>
          </a:lstStyle>
          <a:p>
            <a:pPr/>
            <a:r>
              <a:t>+10% pz: WL almeno 15%</a:t>
            </a:r>
          </a:p>
        </p:txBody>
      </p:sp>
      <p:pic>
        <p:nvPicPr>
          <p:cNvPr id="365" name="Ovale Ovale" descr="Ovale Ovale"/>
          <p:cNvPicPr>
            <a:picLocks noChangeAspect="0"/>
          </p:cNvPicPr>
          <p:nvPr/>
        </p:nvPicPr>
        <p:blipFill>
          <a:blip r:embed="rId5">
            <a:extLst/>
          </a:blip>
          <a:stretch>
            <a:fillRect/>
          </a:stretch>
        </p:blipFill>
        <p:spPr>
          <a:xfrm>
            <a:off x="10535985" y="2239390"/>
            <a:ext cx="3312030" cy="1077919"/>
          </a:xfrm>
          <a:prstGeom prst="rect">
            <a:avLst/>
          </a:prstGeom>
        </p:spPr>
      </p:pic>
      <p:pic>
        <p:nvPicPr>
          <p:cNvPr id="367" name="Ovale Ovale" descr="Ovale Ovale"/>
          <p:cNvPicPr>
            <a:picLocks noChangeAspect="0"/>
          </p:cNvPicPr>
          <p:nvPr/>
        </p:nvPicPr>
        <p:blipFill>
          <a:blip r:embed="rId5">
            <a:extLst/>
          </a:blip>
          <a:stretch>
            <a:fillRect/>
          </a:stretch>
        </p:blipFill>
        <p:spPr>
          <a:xfrm>
            <a:off x="782385" y="2757356"/>
            <a:ext cx="3312030" cy="1077919"/>
          </a:xfrm>
          <a:prstGeom prst="rect">
            <a:avLst/>
          </a:prstGeom>
        </p:spPr>
      </p:pic>
      <p:sp>
        <p:nvSpPr>
          <p:cNvPr id="369" name="L"/>
          <p:cNvSpPr txBox="1"/>
          <p:nvPr/>
        </p:nvSpPr>
        <p:spPr>
          <a:xfrm>
            <a:off x="16496503" y="8027748"/>
            <a:ext cx="502667" cy="9202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500"/>
            </a:lvl1pPr>
          </a:lstStyle>
          <a:p>
            <a:pPr/>
            <a:r>
              <a:t>L</a:t>
            </a:r>
          </a:p>
        </p:txBody>
      </p:sp>
      <p:sp>
        <p:nvSpPr>
          <p:cNvPr id="370" name="S"/>
          <p:cNvSpPr txBox="1"/>
          <p:nvPr/>
        </p:nvSpPr>
        <p:spPr>
          <a:xfrm>
            <a:off x="17080703" y="7265748"/>
            <a:ext cx="566929" cy="9202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500"/>
            </a:lvl1pPr>
          </a:lstStyle>
          <a:p>
            <a:pPr/>
            <a:r>
              <a:t>S</a:t>
            </a:r>
          </a:p>
        </p:txBody>
      </p:sp>
      <p:sp>
        <p:nvSpPr>
          <p:cNvPr id="371" name="L"/>
          <p:cNvSpPr txBox="1"/>
          <p:nvPr/>
        </p:nvSpPr>
        <p:spPr>
          <a:xfrm>
            <a:off x="19252018" y="9932829"/>
            <a:ext cx="502667" cy="9202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500"/>
            </a:lvl1pPr>
          </a:lstStyle>
          <a:p>
            <a:pPr/>
            <a:r>
              <a:t>L</a:t>
            </a:r>
          </a:p>
        </p:txBody>
      </p:sp>
      <p:sp>
        <p:nvSpPr>
          <p:cNvPr id="372" name="S"/>
          <p:cNvSpPr txBox="1"/>
          <p:nvPr/>
        </p:nvSpPr>
        <p:spPr>
          <a:xfrm>
            <a:off x="19683818" y="8873650"/>
            <a:ext cx="566929" cy="9202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500"/>
            </a:lvl1pPr>
          </a:lstStyle>
          <a:p>
            <a:pPr/>
            <a:r>
              <a:t>S</a:t>
            </a:r>
          </a:p>
        </p:txBody>
      </p:sp>
      <p:sp>
        <p:nvSpPr>
          <p:cNvPr id="373" name="L"/>
          <p:cNvSpPr txBox="1"/>
          <p:nvPr/>
        </p:nvSpPr>
        <p:spPr>
          <a:xfrm>
            <a:off x="21944418" y="11187233"/>
            <a:ext cx="502667" cy="9202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500"/>
            </a:lvl1pPr>
          </a:lstStyle>
          <a:p>
            <a:pPr/>
            <a:r>
              <a:t>L</a:t>
            </a:r>
          </a:p>
        </p:txBody>
      </p:sp>
      <p:sp>
        <p:nvSpPr>
          <p:cNvPr id="374" name="S"/>
          <p:cNvSpPr txBox="1"/>
          <p:nvPr/>
        </p:nvSpPr>
        <p:spPr>
          <a:xfrm>
            <a:off x="22503218" y="10095033"/>
            <a:ext cx="566929" cy="9202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500"/>
            </a:lvl1pPr>
          </a:lstStyle>
          <a:p>
            <a:pPr/>
            <a:r>
              <a:t>S</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 name="35 pz (Liraglutide, 3.0 mg/die)"/>
          <p:cNvSpPr txBox="1"/>
          <p:nvPr/>
        </p:nvSpPr>
        <p:spPr>
          <a:xfrm>
            <a:off x="4527471" y="8816063"/>
            <a:ext cx="6848540" cy="87050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sz="5200">
                <a:solidFill>
                  <a:schemeClr val="accent4">
                    <a:hueOff val="-1247790"/>
                    <a:lumOff val="-12326"/>
                  </a:schemeClr>
                </a:solidFill>
              </a:defRPr>
            </a:pPr>
            <a:r>
              <a:t>35 pz </a:t>
            </a:r>
            <a:r>
              <a:rPr sz="3500"/>
              <a:t>(Liraglutide, 3.0 mg/die)</a:t>
            </a:r>
          </a:p>
        </p:txBody>
      </p:sp>
      <p:pic>
        <p:nvPicPr>
          <p:cNvPr id="377" name="Schermata 2025-10-27 alle 19.18.19.png" descr="Schermata 2025-10-27 alle 19.18.19.png"/>
          <p:cNvPicPr>
            <a:picLocks noChangeAspect="1"/>
          </p:cNvPicPr>
          <p:nvPr/>
        </p:nvPicPr>
        <p:blipFill>
          <a:blip r:embed="rId2">
            <a:extLst/>
          </a:blip>
          <a:stretch>
            <a:fillRect/>
          </a:stretch>
        </p:blipFill>
        <p:spPr>
          <a:xfrm>
            <a:off x="187994" y="-56543"/>
            <a:ext cx="14926719" cy="4975573"/>
          </a:xfrm>
          <a:prstGeom prst="rect">
            <a:avLst/>
          </a:prstGeom>
          <a:ln w="12700">
            <a:miter lim="400000"/>
          </a:ln>
        </p:spPr>
      </p:pic>
      <p:sp>
        <p:nvSpPr>
          <p:cNvPr id="378" name="35 pz Placebo"/>
          <p:cNvSpPr txBox="1"/>
          <p:nvPr/>
        </p:nvSpPr>
        <p:spPr>
          <a:xfrm>
            <a:off x="4534846" y="7212837"/>
            <a:ext cx="5059301" cy="8705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sz="5200"/>
            </a:pPr>
            <a:r>
              <a:t>35 pz </a:t>
            </a:r>
            <a:r>
              <a:rPr sz="4300"/>
              <a:t>Placebo</a:t>
            </a:r>
          </a:p>
        </p:txBody>
      </p:sp>
      <p:sp>
        <p:nvSpPr>
          <p:cNvPr id="379" name="Pz post CB con IWL"/>
          <p:cNvSpPr txBox="1"/>
          <p:nvPr/>
        </p:nvSpPr>
        <p:spPr>
          <a:xfrm>
            <a:off x="2350446" y="5300479"/>
            <a:ext cx="6848540" cy="8705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5200"/>
            </a:lvl1pPr>
          </a:lstStyle>
          <a:p>
            <a:pPr/>
            <a:r>
              <a:t>Pz post CB con IWL</a:t>
            </a:r>
          </a:p>
        </p:txBody>
      </p:sp>
      <p:sp>
        <p:nvSpPr>
          <p:cNvPr id="380" name="A 24 settimane:"/>
          <p:cNvSpPr txBox="1"/>
          <p:nvPr/>
        </p:nvSpPr>
        <p:spPr>
          <a:xfrm>
            <a:off x="16785437" y="12623646"/>
            <a:ext cx="5059301" cy="8705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5200"/>
            </a:lvl1pPr>
          </a:lstStyle>
          <a:p>
            <a:pPr/>
            <a:r>
              <a:t>A 24 settimane: </a:t>
            </a:r>
          </a:p>
        </p:txBody>
      </p:sp>
      <p:pic>
        <p:nvPicPr>
          <p:cNvPr id="381" name="Schermata 2025-10-27 alle 22.32.55.png" descr="Schermata 2025-10-27 alle 22.32.55.png"/>
          <p:cNvPicPr>
            <a:picLocks noChangeAspect="1"/>
          </p:cNvPicPr>
          <p:nvPr/>
        </p:nvPicPr>
        <p:blipFill>
          <a:blip r:embed="rId3">
            <a:extLst/>
          </a:blip>
          <a:stretch>
            <a:fillRect/>
          </a:stretch>
        </p:blipFill>
        <p:spPr>
          <a:xfrm>
            <a:off x="11576689" y="5210876"/>
            <a:ext cx="10578814" cy="7517181"/>
          </a:xfrm>
          <a:prstGeom prst="rect">
            <a:avLst/>
          </a:prstGeom>
          <a:ln w="12700">
            <a:miter lim="400000"/>
          </a:ln>
        </p:spPr>
      </p:pic>
      <p:sp>
        <p:nvSpPr>
          <p:cNvPr id="382" name="RCT"/>
          <p:cNvSpPr txBox="1"/>
          <p:nvPr/>
        </p:nvSpPr>
        <p:spPr>
          <a:xfrm>
            <a:off x="2385622" y="7934378"/>
            <a:ext cx="1483971" cy="8952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a:defRPr b="1" sz="5200"/>
            </a:lvl1pPr>
          </a:lstStyle>
          <a:p>
            <a:pPr>
              <a:defRPr b="0"/>
            </a:pPr>
            <a:r>
              <a:rPr b="1"/>
              <a:t>RCT</a:t>
            </a:r>
          </a:p>
        </p:txBody>
      </p:sp>
      <p:sp>
        <p:nvSpPr>
          <p:cNvPr id="383" name="Liraglutide"/>
          <p:cNvSpPr txBox="1"/>
          <p:nvPr/>
        </p:nvSpPr>
        <p:spPr>
          <a:xfrm>
            <a:off x="22019609" y="10591672"/>
            <a:ext cx="2188782" cy="6098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a:defRPr sz="3500">
                <a:solidFill>
                  <a:schemeClr val="accent4">
                    <a:hueOff val="-1247790"/>
                    <a:lumOff val="-12326"/>
                  </a:schemeClr>
                </a:solidFill>
              </a:defRPr>
            </a:lvl1pPr>
          </a:lstStyle>
          <a:p>
            <a:pPr>
              <a:defRPr sz="5200"/>
            </a:pPr>
            <a:r>
              <a:rPr sz="3500"/>
              <a:t>Liraglutide</a:t>
            </a:r>
          </a:p>
        </p:txBody>
      </p:sp>
      <p:sp>
        <p:nvSpPr>
          <p:cNvPr id="384" name="Placebo"/>
          <p:cNvSpPr txBox="1"/>
          <p:nvPr/>
        </p:nvSpPr>
        <p:spPr>
          <a:xfrm>
            <a:off x="21832163" y="5830595"/>
            <a:ext cx="2106474" cy="7340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a:defRPr sz="4300"/>
            </a:lvl1pPr>
          </a:lstStyle>
          <a:p>
            <a:pPr>
              <a:defRPr sz="5200"/>
            </a:pPr>
            <a:r>
              <a:rPr sz="4300"/>
              <a:t>Placebo</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National Multicenter Database of Electronic Health records 113 millioni US adulti: 112.858 operati CB"/>
          <p:cNvSpPr txBox="1"/>
          <p:nvPr/>
        </p:nvSpPr>
        <p:spPr>
          <a:xfrm>
            <a:off x="856255" y="4851503"/>
            <a:ext cx="20089508" cy="13817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4300"/>
            </a:lvl1pPr>
          </a:lstStyle>
          <a:p>
            <a:pPr/>
            <a:r>
              <a:t>National Multicenter Database of Electronic Health records 113 millioni US adulti: 112.858 operati CB</a:t>
            </a:r>
          </a:p>
        </p:txBody>
      </p:sp>
      <p:pic>
        <p:nvPicPr>
          <p:cNvPr id="387" name="Schermata 2025-10-25 alle 19.32.27.png" descr="Schermata 2025-10-25 alle 19.32.27.png"/>
          <p:cNvPicPr>
            <a:picLocks noChangeAspect="1"/>
          </p:cNvPicPr>
          <p:nvPr/>
        </p:nvPicPr>
        <p:blipFill>
          <a:blip r:embed="rId2">
            <a:extLst/>
          </a:blip>
          <a:srcRect l="0" t="0" r="0" b="33727"/>
          <a:stretch>
            <a:fillRect/>
          </a:stretch>
        </p:blipFill>
        <p:spPr>
          <a:xfrm>
            <a:off x="79772" y="23604"/>
            <a:ext cx="13658289" cy="3976706"/>
          </a:xfrm>
          <a:prstGeom prst="rect">
            <a:avLst/>
          </a:prstGeom>
          <a:ln w="12700">
            <a:miter lim="400000"/>
          </a:ln>
        </p:spPr>
      </p:pic>
      <p:sp>
        <p:nvSpPr>
          <p:cNvPr id="388" name="14% iniziato GLP-1s entro 5 a dopo CB, (21.5% entro 2 a da CB)…"/>
          <p:cNvSpPr txBox="1"/>
          <p:nvPr/>
        </p:nvSpPr>
        <p:spPr>
          <a:xfrm>
            <a:off x="2465325" y="8127751"/>
            <a:ext cx="15985059" cy="20294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just">
              <a:defRPr sz="4300"/>
            </a:pPr>
            <a:r>
              <a:t>14% iniziato GLP-1s entro 5 a dopo CB, (21.5% entro 2 a da CB)</a:t>
            </a:r>
          </a:p>
          <a:p>
            <a:pPr algn="just">
              <a:defRPr sz="4300"/>
            </a:pPr>
          </a:p>
          <a:p>
            <a:pPr algn="just">
              <a:defRPr sz="4300"/>
            </a:pPr>
            <a:r>
              <a:t>+ provabili a iniziare GLP-1 agonisti: Sesso F / Sleeve G. / DM II</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0" name="Multidisciplinary group, 40 experts…"/>
          <p:cNvSpPr txBox="1"/>
          <p:nvPr/>
        </p:nvSpPr>
        <p:spPr>
          <a:xfrm>
            <a:off x="2043135" y="8954834"/>
            <a:ext cx="10462769" cy="16579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just">
              <a:defRPr sz="5200"/>
            </a:pPr>
            <a:r>
              <a:t>Multidisciplinary group, 40 experts </a:t>
            </a:r>
          </a:p>
          <a:p>
            <a:pPr algn="just">
              <a:defRPr sz="5200"/>
            </a:pPr>
            <a:r>
              <a:t>Delphy</a:t>
            </a:r>
          </a:p>
        </p:txBody>
      </p:sp>
      <p:pic>
        <p:nvPicPr>
          <p:cNvPr id="391" name="Schermata 2025-10-27 alle 19.02.12.png" descr="Schermata 2025-10-27 alle 19.02.12.png"/>
          <p:cNvPicPr>
            <a:picLocks noChangeAspect="1"/>
          </p:cNvPicPr>
          <p:nvPr/>
        </p:nvPicPr>
        <p:blipFill>
          <a:blip r:embed="rId2">
            <a:extLst/>
          </a:blip>
          <a:stretch>
            <a:fillRect/>
          </a:stretch>
        </p:blipFill>
        <p:spPr>
          <a:xfrm>
            <a:off x="128397" y="-77479"/>
            <a:ext cx="16286095" cy="7684781"/>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3" name="Schermata 2025-10-27 alle 19.02.12.png" descr="Schermata 2025-10-27 alle 19.02.12.png"/>
          <p:cNvPicPr>
            <a:picLocks noChangeAspect="1"/>
          </p:cNvPicPr>
          <p:nvPr/>
        </p:nvPicPr>
        <p:blipFill>
          <a:blip r:embed="rId2">
            <a:extLst/>
          </a:blip>
          <a:stretch>
            <a:fillRect/>
          </a:stretch>
        </p:blipFill>
        <p:spPr>
          <a:xfrm>
            <a:off x="128397" y="-77479"/>
            <a:ext cx="5579370" cy="2632690"/>
          </a:xfrm>
          <a:prstGeom prst="rect">
            <a:avLst/>
          </a:prstGeom>
          <a:ln w="12700">
            <a:miter lim="400000"/>
          </a:ln>
        </p:spPr>
      </p:pic>
      <p:pic>
        <p:nvPicPr>
          <p:cNvPr id="394" name="Schermata 2025-10-27 alle 19.07.13.png" descr="Schermata 2025-10-27 alle 19.07.13.png"/>
          <p:cNvPicPr>
            <a:picLocks noChangeAspect="1"/>
          </p:cNvPicPr>
          <p:nvPr/>
        </p:nvPicPr>
        <p:blipFill>
          <a:blip r:embed="rId3">
            <a:extLst/>
          </a:blip>
          <a:stretch>
            <a:fillRect/>
          </a:stretch>
        </p:blipFill>
        <p:spPr>
          <a:xfrm>
            <a:off x="3164237" y="1560339"/>
            <a:ext cx="18787860" cy="11506056"/>
          </a:xfrm>
          <a:prstGeom prst="rect">
            <a:avLst/>
          </a:prstGeom>
          <a:ln w="12700">
            <a:miter lim="400000"/>
          </a:ln>
        </p:spPr>
      </p:pic>
      <p:pic>
        <p:nvPicPr>
          <p:cNvPr id="395" name="Linea Linea" descr="Linea Linea"/>
          <p:cNvPicPr>
            <a:picLocks noChangeAspect="0"/>
          </p:cNvPicPr>
          <p:nvPr/>
        </p:nvPicPr>
        <p:blipFill>
          <a:blip r:embed="rId4">
            <a:extLst/>
          </a:blip>
          <a:stretch>
            <a:fillRect/>
          </a:stretch>
        </p:blipFill>
        <p:spPr>
          <a:xfrm>
            <a:off x="3320430" y="7698419"/>
            <a:ext cx="10453045" cy="76201"/>
          </a:xfrm>
          <a:prstGeom prst="rect">
            <a:avLst/>
          </a:prstGeom>
        </p:spPr>
      </p:pic>
      <p:pic>
        <p:nvPicPr>
          <p:cNvPr id="397" name="Linea Linea" descr="Linea Linea"/>
          <p:cNvPicPr>
            <a:picLocks noChangeAspect="0"/>
          </p:cNvPicPr>
          <p:nvPr/>
        </p:nvPicPr>
        <p:blipFill>
          <a:blip r:embed="rId4">
            <a:extLst/>
          </a:blip>
          <a:stretch>
            <a:fillRect/>
          </a:stretch>
        </p:blipFill>
        <p:spPr>
          <a:xfrm>
            <a:off x="3447430" y="7380919"/>
            <a:ext cx="10453045" cy="76201"/>
          </a:xfrm>
          <a:prstGeom prst="rect">
            <a:avLst/>
          </a:prstGeom>
        </p:spPr>
      </p:pic>
      <p:pic>
        <p:nvPicPr>
          <p:cNvPr id="399" name="Linea Linea" descr="Linea Linea"/>
          <p:cNvPicPr>
            <a:picLocks noChangeAspect="0"/>
          </p:cNvPicPr>
          <p:nvPr/>
        </p:nvPicPr>
        <p:blipFill>
          <a:blip r:embed="rId4">
            <a:extLst/>
          </a:blip>
          <a:stretch>
            <a:fillRect/>
          </a:stretch>
        </p:blipFill>
        <p:spPr>
          <a:xfrm>
            <a:off x="3428380" y="10022519"/>
            <a:ext cx="10453045" cy="76201"/>
          </a:xfrm>
          <a:prstGeom prst="rect">
            <a:avLst/>
          </a:prstGeom>
        </p:spPr>
      </p:pic>
      <p:pic>
        <p:nvPicPr>
          <p:cNvPr id="401" name="Linea Linea" descr="Linea Linea"/>
          <p:cNvPicPr>
            <a:picLocks noChangeAspect="0"/>
          </p:cNvPicPr>
          <p:nvPr/>
        </p:nvPicPr>
        <p:blipFill>
          <a:blip r:embed="rId4">
            <a:extLst/>
          </a:blip>
          <a:stretch>
            <a:fillRect/>
          </a:stretch>
        </p:blipFill>
        <p:spPr>
          <a:xfrm>
            <a:off x="3466480" y="10365419"/>
            <a:ext cx="10453045" cy="76201"/>
          </a:xfrm>
          <a:prstGeom prst="rect">
            <a:avLst/>
          </a:prstGeom>
        </p:spPr>
      </p:pic>
      <p:pic>
        <p:nvPicPr>
          <p:cNvPr id="403" name="Linea Linea" descr="Linea Linea"/>
          <p:cNvPicPr>
            <a:picLocks noChangeAspect="0"/>
          </p:cNvPicPr>
          <p:nvPr/>
        </p:nvPicPr>
        <p:blipFill>
          <a:blip r:embed="rId5">
            <a:extLst/>
          </a:blip>
          <a:stretch>
            <a:fillRect/>
          </a:stretch>
        </p:blipFill>
        <p:spPr>
          <a:xfrm>
            <a:off x="3466480" y="10708319"/>
            <a:ext cx="4691380" cy="76201"/>
          </a:xfrm>
          <a:prstGeom prst="rect">
            <a:avLst/>
          </a:prstGeom>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6" name="“Data from RCTs address the potential for combining MBS with OMMs are scarce.…"/>
          <p:cNvSpPr txBox="1"/>
          <p:nvPr/>
        </p:nvSpPr>
        <p:spPr>
          <a:xfrm>
            <a:off x="2102511" y="6139310"/>
            <a:ext cx="20089509" cy="40201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i="1" sz="5200"/>
            </a:pPr>
            <a:r>
              <a:t>“Data from RCTs address the potential for combining MBS with OMMs are scarce.</a:t>
            </a:r>
          </a:p>
          <a:p>
            <a:pPr algn="just">
              <a:defRPr i="1" sz="5200"/>
            </a:pPr>
            <a:r>
              <a:t>…</a:t>
            </a:r>
            <a:r>
              <a:rPr u="sng"/>
              <a:t>a novel therapeutic approach</a:t>
            </a:r>
            <a:r>
              <a:t>, particularly given the recent developments in pharmacotherapy with significant weight loss and T2D management“</a:t>
            </a:r>
          </a:p>
        </p:txBody>
      </p:sp>
      <p:pic>
        <p:nvPicPr>
          <p:cNvPr id="407" name="Schermata 2025-10-25 alle 16.53.56.png" descr="Schermata 2025-10-25 alle 16.53.56.png"/>
          <p:cNvPicPr>
            <a:picLocks noChangeAspect="1"/>
          </p:cNvPicPr>
          <p:nvPr/>
        </p:nvPicPr>
        <p:blipFill>
          <a:blip r:embed="rId2">
            <a:extLst/>
          </a:blip>
          <a:stretch>
            <a:fillRect/>
          </a:stretch>
        </p:blipFill>
        <p:spPr>
          <a:xfrm>
            <a:off x="-138275" y="-70258"/>
            <a:ext cx="16076336" cy="4963983"/>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9" name="Excelent Safety Profile:…"/>
          <p:cNvSpPr txBox="1"/>
          <p:nvPr/>
        </p:nvSpPr>
        <p:spPr>
          <a:xfrm>
            <a:off x="4511496" y="5362295"/>
            <a:ext cx="15361009" cy="49726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698500" indent="-698500" algn="just">
              <a:buSzPct val="123000"/>
              <a:buChar char="-"/>
              <a:defRPr b="1" sz="6200" u="sng">
                <a:solidFill>
                  <a:schemeClr val="accent3">
                    <a:hueOff val="362282"/>
                    <a:satOff val="31803"/>
                    <a:lumOff val="-18242"/>
                  </a:schemeClr>
                </a:solidFill>
              </a:defRPr>
            </a:pPr>
            <a:r>
              <a:t>Excelent Safety Profile:</a:t>
            </a:r>
          </a:p>
          <a:p>
            <a:pPr algn="just">
              <a:defRPr sz="5200"/>
            </a:pPr>
          </a:p>
          <a:p>
            <a:pPr algn="just">
              <a:defRPr sz="5200"/>
            </a:pPr>
            <a:r>
              <a:t>Molti studi con Liraglutide/ Semaglutide permettono una perdita del 50-75% del WR</a:t>
            </a:r>
          </a:p>
          <a:p>
            <a:pPr algn="just">
              <a:defRPr sz="5200"/>
            </a:pPr>
          </a:p>
          <a:p>
            <a:pPr algn="just">
              <a:defRPr sz="5200"/>
            </a:pPr>
            <a:r>
              <a:t>…in corso molti con Tierzepatide </a:t>
            </a:r>
          </a:p>
        </p:txBody>
      </p:sp>
      <p:sp>
        <p:nvSpPr>
          <p:cNvPr id="410" name="TERAPIA FARMACOLOGICA…"/>
          <p:cNvSpPr txBox="1"/>
          <p:nvPr/>
        </p:nvSpPr>
        <p:spPr>
          <a:xfrm>
            <a:off x="5706427" y="1532657"/>
            <a:ext cx="12971146" cy="19638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cap="all" sz="7500"/>
            </a:pPr>
            <a:r>
              <a:t>TERAPIA FARMACOLOGICA</a:t>
            </a:r>
          </a:p>
          <a:p>
            <a:pPr>
              <a:defRPr b="1" cap="all" sz="4700"/>
            </a:pPr>
            <a:r>
              <a:t>OMM (obesity managment medication)</a:t>
            </a:r>
          </a:p>
        </p:txBody>
      </p:sp>
      <p:pic>
        <p:nvPicPr>
          <p:cNvPr id="411" name="Unknown.jpeg" descr="Unknown.jpeg"/>
          <p:cNvPicPr>
            <a:picLocks noChangeAspect="1"/>
          </p:cNvPicPr>
          <p:nvPr/>
        </p:nvPicPr>
        <p:blipFill>
          <a:blip r:embed="rId2">
            <a:extLst/>
          </a:blip>
          <a:stretch>
            <a:fillRect/>
          </a:stretch>
        </p:blipFill>
        <p:spPr>
          <a:xfrm>
            <a:off x="127000" y="4876800"/>
            <a:ext cx="3810000" cy="2133600"/>
          </a:xfrm>
          <a:prstGeom prst="rect">
            <a:avLst/>
          </a:prstGeom>
          <a:ln w="12700">
            <a:miter lim="400000"/>
          </a:ln>
        </p:spPr>
      </p:pic>
      <p:pic>
        <p:nvPicPr>
          <p:cNvPr id="412" name="Certificato-Qualita-TUV-EN_ISO_14001-2015_E-Farm-Ingegneria-Padova.jpg" descr="Certificato-Qualita-TUV-EN_ISO_14001-2015_E-Farm-Ingegneria-Padova.jpg"/>
          <p:cNvPicPr>
            <a:picLocks noChangeAspect="1"/>
          </p:cNvPicPr>
          <p:nvPr/>
        </p:nvPicPr>
        <p:blipFill>
          <a:blip r:embed="rId3">
            <a:extLst/>
          </a:blip>
          <a:stretch>
            <a:fillRect/>
          </a:stretch>
        </p:blipFill>
        <p:spPr>
          <a:xfrm>
            <a:off x="16336002" y="5033312"/>
            <a:ext cx="1820577" cy="1820576"/>
          </a:xfrm>
          <a:prstGeom prst="rect">
            <a:avLst/>
          </a:prstGeom>
          <a:ln w="12700">
            <a:miter lim="400000"/>
          </a:ln>
        </p:spPr>
      </p:pic>
      <p:pic>
        <p:nvPicPr>
          <p:cNvPr id="413" name="images.jpeg" descr="images.jpeg"/>
          <p:cNvPicPr>
            <a:picLocks noChangeAspect="1"/>
          </p:cNvPicPr>
          <p:nvPr/>
        </p:nvPicPr>
        <p:blipFill>
          <a:blip r:embed="rId4">
            <a:extLst/>
          </a:blip>
          <a:stretch>
            <a:fillRect/>
          </a:stretch>
        </p:blipFill>
        <p:spPr>
          <a:xfrm>
            <a:off x="19932650" y="3958258"/>
            <a:ext cx="3970683" cy="3970684"/>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5" name="ALLEATI O NEMICI ?"/>
          <p:cNvSpPr txBox="1"/>
          <p:nvPr/>
        </p:nvSpPr>
        <p:spPr>
          <a:xfrm>
            <a:off x="7267575" y="836934"/>
            <a:ext cx="9461184" cy="12296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7500"/>
            </a:lvl1pPr>
          </a:lstStyle>
          <a:p>
            <a:pPr/>
            <a:r>
              <a:t>ALLEATI O NEMICI ?</a:t>
            </a:r>
          </a:p>
        </p:txBody>
      </p:sp>
      <p:pic>
        <p:nvPicPr>
          <p:cNvPr id="416" name="f507fc15-2879-4c4c-9eae-4cc9dd06b8e9.png" descr="f507fc15-2879-4c4c-9eae-4cc9dd06b8e9.png"/>
          <p:cNvPicPr>
            <a:picLocks noChangeAspect="1"/>
          </p:cNvPicPr>
          <p:nvPr/>
        </p:nvPicPr>
        <p:blipFill>
          <a:blip r:embed="rId2">
            <a:extLst/>
          </a:blip>
          <a:srcRect l="4666" t="3313" r="4974" b="2575"/>
          <a:stretch>
            <a:fillRect/>
          </a:stretch>
        </p:blipFill>
        <p:spPr>
          <a:xfrm>
            <a:off x="2098077" y="3971984"/>
            <a:ext cx="5585642" cy="5817640"/>
          </a:xfrm>
          <a:custGeom>
            <a:avLst/>
            <a:gdLst/>
            <a:ahLst/>
            <a:cxnLst>
              <a:cxn ang="0">
                <a:pos x="wd2" y="hd2"/>
              </a:cxn>
              <a:cxn ang="5400000">
                <a:pos x="wd2" y="hd2"/>
              </a:cxn>
              <a:cxn ang="10800000">
                <a:pos x="wd2" y="hd2"/>
              </a:cxn>
              <a:cxn ang="16200000">
                <a:pos x="wd2" y="hd2"/>
              </a:cxn>
            </a:cxnLst>
            <a:rect l="0" t="0" r="r" b="b"/>
            <a:pathLst>
              <a:path w="21456" h="21591" fill="norm" stroke="1" extrusionOk="0">
                <a:moveTo>
                  <a:pt x="7830" y="2"/>
                </a:moveTo>
                <a:cubicBezTo>
                  <a:pt x="6641" y="13"/>
                  <a:pt x="6184" y="153"/>
                  <a:pt x="5193" y="811"/>
                </a:cubicBezTo>
                <a:cubicBezTo>
                  <a:pt x="4494" y="1274"/>
                  <a:pt x="4077" y="1833"/>
                  <a:pt x="4077" y="2307"/>
                </a:cubicBezTo>
                <a:cubicBezTo>
                  <a:pt x="4077" y="2417"/>
                  <a:pt x="4008" y="2595"/>
                  <a:pt x="3924" y="2702"/>
                </a:cubicBezTo>
                <a:cubicBezTo>
                  <a:pt x="3759" y="2913"/>
                  <a:pt x="3720" y="3951"/>
                  <a:pt x="3863" y="4299"/>
                </a:cubicBezTo>
                <a:cubicBezTo>
                  <a:pt x="3919" y="4434"/>
                  <a:pt x="3886" y="4583"/>
                  <a:pt x="3761" y="4754"/>
                </a:cubicBezTo>
                <a:cubicBezTo>
                  <a:pt x="3660" y="4893"/>
                  <a:pt x="3561" y="5141"/>
                  <a:pt x="3542" y="5305"/>
                </a:cubicBezTo>
                <a:cubicBezTo>
                  <a:pt x="3523" y="5468"/>
                  <a:pt x="3454" y="5593"/>
                  <a:pt x="3391" y="5582"/>
                </a:cubicBezTo>
                <a:cubicBezTo>
                  <a:pt x="3328" y="5570"/>
                  <a:pt x="3284" y="5638"/>
                  <a:pt x="3295" y="5732"/>
                </a:cubicBezTo>
                <a:cubicBezTo>
                  <a:pt x="3330" y="6046"/>
                  <a:pt x="3475" y="6253"/>
                  <a:pt x="3661" y="6253"/>
                </a:cubicBezTo>
                <a:cubicBezTo>
                  <a:pt x="3961" y="6253"/>
                  <a:pt x="4140" y="6532"/>
                  <a:pt x="3990" y="6764"/>
                </a:cubicBezTo>
                <a:cubicBezTo>
                  <a:pt x="3882" y="6932"/>
                  <a:pt x="3897" y="6971"/>
                  <a:pt x="4098" y="7043"/>
                </a:cubicBezTo>
                <a:cubicBezTo>
                  <a:pt x="4245" y="7095"/>
                  <a:pt x="4332" y="7209"/>
                  <a:pt x="4333" y="7353"/>
                </a:cubicBezTo>
                <a:cubicBezTo>
                  <a:pt x="4334" y="7479"/>
                  <a:pt x="4406" y="7615"/>
                  <a:pt x="4492" y="7654"/>
                </a:cubicBezTo>
                <a:cubicBezTo>
                  <a:pt x="5320" y="8035"/>
                  <a:pt x="5506" y="8278"/>
                  <a:pt x="5156" y="8524"/>
                </a:cubicBezTo>
                <a:cubicBezTo>
                  <a:pt x="4737" y="8821"/>
                  <a:pt x="4403" y="8694"/>
                  <a:pt x="3572" y="7919"/>
                </a:cubicBezTo>
                <a:cubicBezTo>
                  <a:pt x="2632" y="7042"/>
                  <a:pt x="2474" y="6954"/>
                  <a:pt x="1848" y="6954"/>
                </a:cubicBezTo>
                <a:cubicBezTo>
                  <a:pt x="1254" y="6954"/>
                  <a:pt x="810" y="7168"/>
                  <a:pt x="604" y="7552"/>
                </a:cubicBezTo>
                <a:cubicBezTo>
                  <a:pt x="419" y="7898"/>
                  <a:pt x="415" y="8200"/>
                  <a:pt x="584" y="8974"/>
                </a:cubicBezTo>
                <a:cubicBezTo>
                  <a:pt x="696" y="9483"/>
                  <a:pt x="766" y="9586"/>
                  <a:pt x="1261" y="9966"/>
                </a:cubicBezTo>
                <a:cubicBezTo>
                  <a:pt x="1726" y="10324"/>
                  <a:pt x="1806" y="10432"/>
                  <a:pt x="1763" y="10650"/>
                </a:cubicBezTo>
                <a:cubicBezTo>
                  <a:pt x="1735" y="10792"/>
                  <a:pt x="1778" y="11031"/>
                  <a:pt x="1859" y="11183"/>
                </a:cubicBezTo>
                <a:cubicBezTo>
                  <a:pt x="1996" y="11440"/>
                  <a:pt x="1983" y="11500"/>
                  <a:pt x="1674" y="12037"/>
                </a:cubicBezTo>
                <a:cubicBezTo>
                  <a:pt x="1492" y="12355"/>
                  <a:pt x="1172" y="12818"/>
                  <a:pt x="962" y="13066"/>
                </a:cubicBezTo>
                <a:cubicBezTo>
                  <a:pt x="463" y="13657"/>
                  <a:pt x="343" y="13888"/>
                  <a:pt x="343" y="14267"/>
                </a:cubicBezTo>
                <a:cubicBezTo>
                  <a:pt x="343" y="14440"/>
                  <a:pt x="290" y="14679"/>
                  <a:pt x="224" y="14798"/>
                </a:cubicBezTo>
                <a:cubicBezTo>
                  <a:pt x="-143" y="15461"/>
                  <a:pt x="-57" y="16153"/>
                  <a:pt x="468" y="16730"/>
                </a:cubicBezTo>
                <a:cubicBezTo>
                  <a:pt x="956" y="17267"/>
                  <a:pt x="1521" y="17510"/>
                  <a:pt x="2098" y="17430"/>
                </a:cubicBezTo>
                <a:cubicBezTo>
                  <a:pt x="2997" y="17304"/>
                  <a:pt x="2989" y="17303"/>
                  <a:pt x="2973" y="17574"/>
                </a:cubicBezTo>
                <a:cubicBezTo>
                  <a:pt x="2965" y="17712"/>
                  <a:pt x="2902" y="18540"/>
                  <a:pt x="2834" y="19415"/>
                </a:cubicBezTo>
                <a:cubicBezTo>
                  <a:pt x="2735" y="20693"/>
                  <a:pt x="2738" y="21023"/>
                  <a:pt x="2844" y="21086"/>
                </a:cubicBezTo>
                <a:cubicBezTo>
                  <a:pt x="3067" y="21219"/>
                  <a:pt x="4187" y="21318"/>
                  <a:pt x="5236" y="21295"/>
                </a:cubicBezTo>
                <a:cubicBezTo>
                  <a:pt x="5839" y="21282"/>
                  <a:pt x="6264" y="21315"/>
                  <a:pt x="6304" y="21377"/>
                </a:cubicBezTo>
                <a:cubicBezTo>
                  <a:pt x="6341" y="21434"/>
                  <a:pt x="6705" y="21487"/>
                  <a:pt x="7115" y="21494"/>
                </a:cubicBezTo>
                <a:cubicBezTo>
                  <a:pt x="7525" y="21501"/>
                  <a:pt x="8189" y="21533"/>
                  <a:pt x="8588" y="21567"/>
                </a:cubicBezTo>
                <a:cubicBezTo>
                  <a:pt x="8788" y="21585"/>
                  <a:pt x="9062" y="21593"/>
                  <a:pt x="9344" y="21591"/>
                </a:cubicBezTo>
                <a:cubicBezTo>
                  <a:pt x="9626" y="21589"/>
                  <a:pt x="9915" y="21577"/>
                  <a:pt x="10143" y="21557"/>
                </a:cubicBezTo>
                <a:cubicBezTo>
                  <a:pt x="10599" y="21516"/>
                  <a:pt x="11327" y="21465"/>
                  <a:pt x="11762" y="21442"/>
                </a:cubicBezTo>
                <a:cubicBezTo>
                  <a:pt x="12197" y="21420"/>
                  <a:pt x="12649" y="21351"/>
                  <a:pt x="12767" y="21290"/>
                </a:cubicBezTo>
                <a:cubicBezTo>
                  <a:pt x="12884" y="21230"/>
                  <a:pt x="13147" y="21180"/>
                  <a:pt x="13349" y="21180"/>
                </a:cubicBezTo>
                <a:lnTo>
                  <a:pt x="13703" y="21180"/>
                </a:lnTo>
                <a:lnTo>
                  <a:pt x="13723" y="20664"/>
                </a:lnTo>
                <a:lnTo>
                  <a:pt x="13744" y="18901"/>
                </a:lnTo>
                <a:lnTo>
                  <a:pt x="13773" y="16621"/>
                </a:lnTo>
                <a:lnTo>
                  <a:pt x="14188" y="16595"/>
                </a:lnTo>
                <a:cubicBezTo>
                  <a:pt x="14836" y="16553"/>
                  <a:pt x="15029" y="16490"/>
                  <a:pt x="15372" y="16212"/>
                </a:cubicBezTo>
                <a:cubicBezTo>
                  <a:pt x="15548" y="16069"/>
                  <a:pt x="15692" y="15968"/>
                  <a:pt x="15695" y="15986"/>
                </a:cubicBezTo>
                <a:cubicBezTo>
                  <a:pt x="15698" y="16005"/>
                  <a:pt x="15715" y="16382"/>
                  <a:pt x="15732" y="16823"/>
                </a:cubicBezTo>
                <a:cubicBezTo>
                  <a:pt x="15749" y="17264"/>
                  <a:pt x="15846" y="17916"/>
                  <a:pt x="15945" y="18274"/>
                </a:cubicBezTo>
                <a:cubicBezTo>
                  <a:pt x="16272" y="19449"/>
                  <a:pt x="16187" y="20196"/>
                  <a:pt x="15660" y="20754"/>
                </a:cubicBezTo>
                <a:cubicBezTo>
                  <a:pt x="15544" y="20878"/>
                  <a:pt x="15477" y="21007"/>
                  <a:pt x="15514" y="21043"/>
                </a:cubicBezTo>
                <a:cubicBezTo>
                  <a:pt x="15623" y="21149"/>
                  <a:pt x="15872" y="20892"/>
                  <a:pt x="16099" y="20439"/>
                </a:cubicBezTo>
                <a:cubicBezTo>
                  <a:pt x="16377" y="19884"/>
                  <a:pt x="16376" y="19094"/>
                  <a:pt x="16093" y="18211"/>
                </a:cubicBezTo>
                <a:cubicBezTo>
                  <a:pt x="15859" y="17478"/>
                  <a:pt x="15857" y="16311"/>
                  <a:pt x="16089" y="16041"/>
                </a:cubicBezTo>
                <a:cubicBezTo>
                  <a:pt x="16112" y="16013"/>
                  <a:pt x="16160" y="15992"/>
                  <a:pt x="16217" y="15973"/>
                </a:cubicBezTo>
                <a:cubicBezTo>
                  <a:pt x="16245" y="15956"/>
                  <a:pt x="16281" y="15947"/>
                  <a:pt x="16325" y="15945"/>
                </a:cubicBezTo>
                <a:cubicBezTo>
                  <a:pt x="16417" y="15929"/>
                  <a:pt x="16527" y="15922"/>
                  <a:pt x="16647" y="15927"/>
                </a:cubicBezTo>
                <a:cubicBezTo>
                  <a:pt x="17072" y="15946"/>
                  <a:pt x="17094" y="15962"/>
                  <a:pt x="17179" y="16334"/>
                </a:cubicBezTo>
                <a:cubicBezTo>
                  <a:pt x="17227" y="16547"/>
                  <a:pt x="17360" y="16971"/>
                  <a:pt x="17474" y="17274"/>
                </a:cubicBezTo>
                <a:cubicBezTo>
                  <a:pt x="17887" y="18370"/>
                  <a:pt x="17984" y="18818"/>
                  <a:pt x="17920" y="19317"/>
                </a:cubicBezTo>
                <a:cubicBezTo>
                  <a:pt x="17856" y="19812"/>
                  <a:pt x="17563" y="20481"/>
                  <a:pt x="17269" y="20804"/>
                </a:cubicBezTo>
                <a:cubicBezTo>
                  <a:pt x="17181" y="20901"/>
                  <a:pt x="17145" y="21014"/>
                  <a:pt x="17188" y="21055"/>
                </a:cubicBezTo>
                <a:cubicBezTo>
                  <a:pt x="17311" y="21172"/>
                  <a:pt x="17844" y="20492"/>
                  <a:pt x="18020" y="19993"/>
                </a:cubicBezTo>
                <a:cubicBezTo>
                  <a:pt x="18272" y="19278"/>
                  <a:pt x="18223" y="18498"/>
                  <a:pt x="17868" y="17557"/>
                </a:cubicBezTo>
                <a:cubicBezTo>
                  <a:pt x="17696" y="17103"/>
                  <a:pt x="17545" y="16552"/>
                  <a:pt x="17531" y="16333"/>
                </a:cubicBezTo>
                <a:cubicBezTo>
                  <a:pt x="17509" y="15984"/>
                  <a:pt x="17536" y="15927"/>
                  <a:pt x="17756" y="15874"/>
                </a:cubicBezTo>
                <a:cubicBezTo>
                  <a:pt x="17997" y="15817"/>
                  <a:pt x="18247" y="15514"/>
                  <a:pt x="18500" y="14969"/>
                </a:cubicBezTo>
                <a:cubicBezTo>
                  <a:pt x="18564" y="14831"/>
                  <a:pt x="18684" y="14593"/>
                  <a:pt x="18767" y="14441"/>
                </a:cubicBezTo>
                <a:cubicBezTo>
                  <a:pt x="18860" y="14271"/>
                  <a:pt x="18889" y="14078"/>
                  <a:pt x="18842" y="13940"/>
                </a:cubicBezTo>
                <a:cubicBezTo>
                  <a:pt x="18800" y="13817"/>
                  <a:pt x="18776" y="13574"/>
                  <a:pt x="18790" y="13398"/>
                </a:cubicBezTo>
                <a:cubicBezTo>
                  <a:pt x="18810" y="13153"/>
                  <a:pt x="18755" y="13041"/>
                  <a:pt x="18554" y="12914"/>
                </a:cubicBezTo>
                <a:cubicBezTo>
                  <a:pt x="18409" y="12822"/>
                  <a:pt x="18204" y="12776"/>
                  <a:pt x="18095" y="12809"/>
                </a:cubicBezTo>
                <a:cubicBezTo>
                  <a:pt x="17978" y="12845"/>
                  <a:pt x="17844" y="12807"/>
                  <a:pt x="17767" y="12718"/>
                </a:cubicBezTo>
                <a:cubicBezTo>
                  <a:pt x="17662" y="12596"/>
                  <a:pt x="17664" y="12558"/>
                  <a:pt x="17778" y="12522"/>
                </a:cubicBezTo>
                <a:cubicBezTo>
                  <a:pt x="17855" y="12497"/>
                  <a:pt x="18492" y="12291"/>
                  <a:pt x="19193" y="12064"/>
                </a:cubicBezTo>
                <a:cubicBezTo>
                  <a:pt x="19893" y="11837"/>
                  <a:pt x="20546" y="11660"/>
                  <a:pt x="20644" y="11669"/>
                </a:cubicBezTo>
                <a:cubicBezTo>
                  <a:pt x="21106" y="11714"/>
                  <a:pt x="21452" y="11558"/>
                  <a:pt x="21456" y="11329"/>
                </a:cubicBezTo>
                <a:cubicBezTo>
                  <a:pt x="21457" y="11296"/>
                  <a:pt x="21451" y="11263"/>
                  <a:pt x="21437" y="11227"/>
                </a:cubicBezTo>
                <a:cubicBezTo>
                  <a:pt x="21356" y="11024"/>
                  <a:pt x="20945" y="11071"/>
                  <a:pt x="20662" y="11317"/>
                </a:cubicBezTo>
                <a:cubicBezTo>
                  <a:pt x="20396" y="11549"/>
                  <a:pt x="18230" y="12207"/>
                  <a:pt x="18063" y="12107"/>
                </a:cubicBezTo>
                <a:cubicBezTo>
                  <a:pt x="18023" y="12083"/>
                  <a:pt x="18015" y="11974"/>
                  <a:pt x="18045" y="11865"/>
                </a:cubicBezTo>
                <a:cubicBezTo>
                  <a:pt x="18083" y="11722"/>
                  <a:pt x="18024" y="11636"/>
                  <a:pt x="17828" y="11550"/>
                </a:cubicBezTo>
                <a:cubicBezTo>
                  <a:pt x="17602" y="11450"/>
                  <a:pt x="17525" y="11459"/>
                  <a:pt x="17355" y="11607"/>
                </a:cubicBezTo>
                <a:cubicBezTo>
                  <a:pt x="17161" y="11778"/>
                  <a:pt x="17144" y="11775"/>
                  <a:pt x="16903" y="11523"/>
                </a:cubicBezTo>
                <a:cubicBezTo>
                  <a:pt x="16528" y="11133"/>
                  <a:pt x="15974" y="11228"/>
                  <a:pt x="15906" y="11659"/>
                </a:cubicBezTo>
                <a:cubicBezTo>
                  <a:pt x="15905" y="11663"/>
                  <a:pt x="15904" y="11667"/>
                  <a:pt x="15904" y="11671"/>
                </a:cubicBezTo>
                <a:cubicBezTo>
                  <a:pt x="15902" y="11699"/>
                  <a:pt x="15900" y="11728"/>
                  <a:pt x="15900" y="11759"/>
                </a:cubicBezTo>
                <a:cubicBezTo>
                  <a:pt x="15911" y="11942"/>
                  <a:pt x="16226" y="12164"/>
                  <a:pt x="16482" y="12164"/>
                </a:cubicBezTo>
                <a:cubicBezTo>
                  <a:pt x="16624" y="12164"/>
                  <a:pt x="16833" y="12211"/>
                  <a:pt x="16945" y="12269"/>
                </a:cubicBezTo>
                <a:cubicBezTo>
                  <a:pt x="17148" y="12373"/>
                  <a:pt x="17148" y="12376"/>
                  <a:pt x="16944" y="12653"/>
                </a:cubicBezTo>
                <a:cubicBezTo>
                  <a:pt x="16781" y="12873"/>
                  <a:pt x="16675" y="12922"/>
                  <a:pt x="16438" y="12889"/>
                </a:cubicBezTo>
                <a:cubicBezTo>
                  <a:pt x="16087" y="12839"/>
                  <a:pt x="15822" y="13051"/>
                  <a:pt x="15736" y="13449"/>
                </a:cubicBezTo>
                <a:cubicBezTo>
                  <a:pt x="15610" y="14031"/>
                  <a:pt x="15407" y="14147"/>
                  <a:pt x="15203" y="13755"/>
                </a:cubicBezTo>
                <a:cubicBezTo>
                  <a:pt x="15134" y="13623"/>
                  <a:pt x="14948" y="13443"/>
                  <a:pt x="14788" y="13353"/>
                </a:cubicBezTo>
                <a:cubicBezTo>
                  <a:pt x="14629" y="13263"/>
                  <a:pt x="14511" y="13134"/>
                  <a:pt x="14527" y="13067"/>
                </a:cubicBezTo>
                <a:cubicBezTo>
                  <a:pt x="14590" y="12809"/>
                  <a:pt x="14416" y="12556"/>
                  <a:pt x="13960" y="12241"/>
                </a:cubicBezTo>
                <a:cubicBezTo>
                  <a:pt x="13626" y="12009"/>
                  <a:pt x="13418" y="11758"/>
                  <a:pt x="13245" y="11382"/>
                </a:cubicBezTo>
                <a:cubicBezTo>
                  <a:pt x="13115" y="11097"/>
                  <a:pt x="12997" y="10876"/>
                  <a:pt x="12870" y="10691"/>
                </a:cubicBezTo>
                <a:cubicBezTo>
                  <a:pt x="12864" y="10682"/>
                  <a:pt x="12857" y="10674"/>
                  <a:pt x="12851" y="10665"/>
                </a:cubicBezTo>
                <a:cubicBezTo>
                  <a:pt x="12771" y="10561"/>
                  <a:pt x="12688" y="10460"/>
                  <a:pt x="12599" y="10363"/>
                </a:cubicBezTo>
                <a:cubicBezTo>
                  <a:pt x="12599" y="10362"/>
                  <a:pt x="12598" y="10362"/>
                  <a:pt x="12597" y="10361"/>
                </a:cubicBezTo>
                <a:cubicBezTo>
                  <a:pt x="12450" y="10214"/>
                  <a:pt x="12279" y="10086"/>
                  <a:pt x="12062" y="9950"/>
                </a:cubicBezTo>
                <a:cubicBezTo>
                  <a:pt x="11556" y="9633"/>
                  <a:pt x="11553" y="9629"/>
                  <a:pt x="11703" y="9349"/>
                </a:cubicBezTo>
                <a:cubicBezTo>
                  <a:pt x="11785" y="9194"/>
                  <a:pt x="11853" y="8957"/>
                  <a:pt x="11853" y="8822"/>
                </a:cubicBezTo>
                <a:cubicBezTo>
                  <a:pt x="11853" y="8687"/>
                  <a:pt x="11969" y="8381"/>
                  <a:pt x="12111" y="8141"/>
                </a:cubicBezTo>
                <a:cubicBezTo>
                  <a:pt x="12332" y="7768"/>
                  <a:pt x="12369" y="7577"/>
                  <a:pt x="12370" y="6823"/>
                </a:cubicBezTo>
                <a:cubicBezTo>
                  <a:pt x="12372" y="5843"/>
                  <a:pt x="12277" y="5582"/>
                  <a:pt x="11684" y="4948"/>
                </a:cubicBezTo>
                <a:lnTo>
                  <a:pt x="11318" y="4558"/>
                </a:lnTo>
                <a:lnTo>
                  <a:pt x="11485" y="4001"/>
                </a:lnTo>
                <a:cubicBezTo>
                  <a:pt x="11660" y="3418"/>
                  <a:pt x="11586" y="3047"/>
                  <a:pt x="11292" y="3047"/>
                </a:cubicBezTo>
                <a:cubicBezTo>
                  <a:pt x="11215" y="3047"/>
                  <a:pt x="10957" y="2742"/>
                  <a:pt x="10719" y="2370"/>
                </a:cubicBezTo>
                <a:cubicBezTo>
                  <a:pt x="10055" y="1331"/>
                  <a:pt x="9525" y="621"/>
                  <a:pt x="9164" y="292"/>
                </a:cubicBezTo>
                <a:cubicBezTo>
                  <a:pt x="8845" y="0"/>
                  <a:pt x="8810" y="-7"/>
                  <a:pt x="7830" y="2"/>
                </a:cubicBezTo>
                <a:close/>
                <a:moveTo>
                  <a:pt x="20967" y="1881"/>
                </a:moveTo>
                <a:cubicBezTo>
                  <a:pt x="20719" y="1892"/>
                  <a:pt x="20285" y="1951"/>
                  <a:pt x="19854" y="2038"/>
                </a:cubicBezTo>
                <a:cubicBezTo>
                  <a:pt x="18932" y="2222"/>
                  <a:pt x="14984" y="3057"/>
                  <a:pt x="14367" y="3198"/>
                </a:cubicBezTo>
                <a:cubicBezTo>
                  <a:pt x="14139" y="3251"/>
                  <a:pt x="14134" y="3281"/>
                  <a:pt x="14134" y="4686"/>
                </a:cubicBezTo>
                <a:cubicBezTo>
                  <a:pt x="14134" y="5475"/>
                  <a:pt x="14165" y="6804"/>
                  <a:pt x="14203" y="7639"/>
                </a:cubicBezTo>
                <a:lnTo>
                  <a:pt x="14271" y="9158"/>
                </a:lnTo>
                <a:lnTo>
                  <a:pt x="15648" y="9158"/>
                </a:lnTo>
                <a:lnTo>
                  <a:pt x="15717" y="9158"/>
                </a:lnTo>
                <a:cubicBezTo>
                  <a:pt x="16043" y="9158"/>
                  <a:pt x="16291" y="9158"/>
                  <a:pt x="16488" y="9162"/>
                </a:cubicBezTo>
                <a:cubicBezTo>
                  <a:pt x="16695" y="9166"/>
                  <a:pt x="16846" y="9174"/>
                  <a:pt x="16948" y="9187"/>
                </a:cubicBezTo>
                <a:cubicBezTo>
                  <a:pt x="17000" y="9194"/>
                  <a:pt x="17041" y="9202"/>
                  <a:pt x="17073" y="9212"/>
                </a:cubicBezTo>
                <a:cubicBezTo>
                  <a:pt x="17106" y="9222"/>
                  <a:pt x="17131" y="9234"/>
                  <a:pt x="17150" y="9248"/>
                </a:cubicBezTo>
                <a:cubicBezTo>
                  <a:pt x="17169" y="9262"/>
                  <a:pt x="17182" y="9278"/>
                  <a:pt x="17192" y="9296"/>
                </a:cubicBezTo>
                <a:cubicBezTo>
                  <a:pt x="17202" y="9314"/>
                  <a:pt x="17208" y="9332"/>
                  <a:pt x="17214" y="9354"/>
                </a:cubicBezTo>
                <a:cubicBezTo>
                  <a:pt x="17214" y="9355"/>
                  <a:pt x="17215" y="9357"/>
                  <a:pt x="17215" y="9358"/>
                </a:cubicBezTo>
                <a:cubicBezTo>
                  <a:pt x="17245" y="9462"/>
                  <a:pt x="17319" y="9512"/>
                  <a:pt x="17503" y="9542"/>
                </a:cubicBezTo>
                <a:cubicBezTo>
                  <a:pt x="17597" y="9552"/>
                  <a:pt x="17711" y="9558"/>
                  <a:pt x="17883" y="9558"/>
                </a:cubicBezTo>
                <a:cubicBezTo>
                  <a:pt x="18100" y="9558"/>
                  <a:pt x="18252" y="9570"/>
                  <a:pt x="18363" y="9601"/>
                </a:cubicBezTo>
                <a:lnTo>
                  <a:pt x="18542" y="9609"/>
                </a:lnTo>
                <a:lnTo>
                  <a:pt x="18542" y="9707"/>
                </a:lnTo>
                <a:cubicBezTo>
                  <a:pt x="18614" y="9813"/>
                  <a:pt x="18600" y="9998"/>
                  <a:pt x="18540" y="10296"/>
                </a:cubicBezTo>
                <a:cubicBezTo>
                  <a:pt x="18542" y="10678"/>
                  <a:pt x="18562" y="10713"/>
                  <a:pt x="18665" y="10534"/>
                </a:cubicBezTo>
                <a:cubicBezTo>
                  <a:pt x="18736" y="10411"/>
                  <a:pt x="18796" y="10193"/>
                  <a:pt x="18798" y="10050"/>
                </a:cubicBezTo>
                <a:cubicBezTo>
                  <a:pt x="18800" y="9907"/>
                  <a:pt x="18874" y="9648"/>
                  <a:pt x="18964" y="9475"/>
                </a:cubicBezTo>
                <a:cubicBezTo>
                  <a:pt x="19084" y="9242"/>
                  <a:pt x="19175" y="9176"/>
                  <a:pt x="19398" y="9164"/>
                </a:cubicBezTo>
                <a:cubicBezTo>
                  <a:pt x="19418" y="9161"/>
                  <a:pt x="19439" y="9158"/>
                  <a:pt x="19461" y="9158"/>
                </a:cubicBezTo>
                <a:cubicBezTo>
                  <a:pt x="19465" y="9158"/>
                  <a:pt x="19469" y="9159"/>
                  <a:pt x="19473" y="9159"/>
                </a:cubicBezTo>
                <a:cubicBezTo>
                  <a:pt x="19478" y="9159"/>
                  <a:pt x="19481" y="9158"/>
                  <a:pt x="19487" y="9158"/>
                </a:cubicBezTo>
                <a:cubicBezTo>
                  <a:pt x="19717" y="9158"/>
                  <a:pt x="19867" y="9214"/>
                  <a:pt x="19908" y="9315"/>
                </a:cubicBezTo>
                <a:cubicBezTo>
                  <a:pt x="20000" y="9548"/>
                  <a:pt x="19767" y="10208"/>
                  <a:pt x="19473" y="10545"/>
                </a:cubicBezTo>
                <a:cubicBezTo>
                  <a:pt x="19332" y="10707"/>
                  <a:pt x="19215" y="10866"/>
                  <a:pt x="19215" y="10897"/>
                </a:cubicBezTo>
                <a:cubicBezTo>
                  <a:pt x="19215" y="10929"/>
                  <a:pt x="19285" y="10929"/>
                  <a:pt x="19369" y="10897"/>
                </a:cubicBezTo>
                <a:cubicBezTo>
                  <a:pt x="19397" y="10887"/>
                  <a:pt x="19429" y="10869"/>
                  <a:pt x="19461" y="10843"/>
                </a:cubicBezTo>
                <a:cubicBezTo>
                  <a:pt x="19461" y="10843"/>
                  <a:pt x="19461" y="10842"/>
                  <a:pt x="19461" y="10841"/>
                </a:cubicBezTo>
                <a:cubicBezTo>
                  <a:pt x="19684" y="10658"/>
                  <a:pt x="19984" y="10123"/>
                  <a:pt x="20104" y="9665"/>
                </a:cubicBezTo>
                <a:cubicBezTo>
                  <a:pt x="20214" y="9245"/>
                  <a:pt x="20251" y="9206"/>
                  <a:pt x="20575" y="9181"/>
                </a:cubicBezTo>
                <a:cubicBezTo>
                  <a:pt x="20769" y="9167"/>
                  <a:pt x="21032" y="9132"/>
                  <a:pt x="21161" y="9105"/>
                </a:cubicBezTo>
                <a:lnTo>
                  <a:pt x="21394" y="9055"/>
                </a:lnTo>
                <a:lnTo>
                  <a:pt x="21394" y="5500"/>
                </a:lnTo>
                <a:lnTo>
                  <a:pt x="21394" y="1949"/>
                </a:lnTo>
                <a:lnTo>
                  <a:pt x="21145" y="1889"/>
                </a:lnTo>
                <a:cubicBezTo>
                  <a:pt x="21111" y="1881"/>
                  <a:pt x="21050" y="1878"/>
                  <a:pt x="20967" y="1881"/>
                </a:cubicBezTo>
                <a:close/>
                <a:moveTo>
                  <a:pt x="1871" y="7175"/>
                </a:moveTo>
                <a:cubicBezTo>
                  <a:pt x="2353" y="7190"/>
                  <a:pt x="2832" y="7481"/>
                  <a:pt x="3455" y="8125"/>
                </a:cubicBezTo>
                <a:cubicBezTo>
                  <a:pt x="3769" y="8450"/>
                  <a:pt x="4137" y="8783"/>
                  <a:pt x="4274" y="8866"/>
                </a:cubicBezTo>
                <a:lnTo>
                  <a:pt x="4522" y="9018"/>
                </a:lnTo>
                <a:lnTo>
                  <a:pt x="3963" y="9361"/>
                </a:lnTo>
                <a:cubicBezTo>
                  <a:pt x="3655" y="9550"/>
                  <a:pt x="3278" y="9831"/>
                  <a:pt x="3126" y="9986"/>
                </a:cubicBezTo>
                <a:cubicBezTo>
                  <a:pt x="2964" y="10149"/>
                  <a:pt x="2821" y="10222"/>
                  <a:pt x="2783" y="10162"/>
                </a:cubicBezTo>
                <a:cubicBezTo>
                  <a:pt x="2746" y="10106"/>
                  <a:pt x="2582" y="10059"/>
                  <a:pt x="2417" y="10059"/>
                </a:cubicBezTo>
                <a:cubicBezTo>
                  <a:pt x="2179" y="10059"/>
                  <a:pt x="2052" y="9968"/>
                  <a:pt x="1801" y="9616"/>
                </a:cubicBezTo>
                <a:cubicBezTo>
                  <a:pt x="1627" y="9372"/>
                  <a:pt x="1484" y="9122"/>
                  <a:pt x="1484" y="9062"/>
                </a:cubicBezTo>
                <a:cubicBezTo>
                  <a:pt x="1484" y="9002"/>
                  <a:pt x="1370" y="8912"/>
                  <a:pt x="1231" y="8860"/>
                </a:cubicBezTo>
                <a:cubicBezTo>
                  <a:pt x="323" y="8527"/>
                  <a:pt x="635" y="7319"/>
                  <a:pt x="1664" y="7186"/>
                </a:cubicBezTo>
                <a:cubicBezTo>
                  <a:pt x="1733" y="7177"/>
                  <a:pt x="1802" y="7173"/>
                  <a:pt x="1871" y="7175"/>
                </a:cubicBezTo>
                <a:close/>
              </a:path>
            </a:pathLst>
          </a:custGeom>
          <a:ln w="12700">
            <a:miter lim="400000"/>
          </a:ln>
        </p:spPr>
      </p:pic>
      <p:sp>
        <p:nvSpPr>
          <p:cNvPr id="417" name="VS"/>
          <p:cNvSpPr txBox="1"/>
          <p:nvPr/>
        </p:nvSpPr>
        <p:spPr>
          <a:xfrm>
            <a:off x="8177134" y="5669218"/>
            <a:ext cx="1430009" cy="13290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8100"/>
            </a:lvl1pPr>
          </a:lstStyle>
          <a:p>
            <a:pPr/>
            <a:r>
              <a:t>VS</a:t>
            </a:r>
          </a:p>
        </p:txBody>
      </p:sp>
      <p:pic>
        <p:nvPicPr>
          <p:cNvPr id="418" name="c6d1b696-bf77-4c62-9cc4-0cf1b7d2529e.png" descr="c6d1b696-bf77-4c62-9cc4-0cf1b7d2529e.png"/>
          <p:cNvPicPr>
            <a:picLocks noChangeAspect="1"/>
          </p:cNvPicPr>
          <p:nvPr/>
        </p:nvPicPr>
        <p:blipFill>
          <a:blip r:embed="rId3">
            <a:extLst/>
          </a:blip>
          <a:srcRect l="20715" t="4735" r="4014" b="8219"/>
          <a:stretch>
            <a:fillRect/>
          </a:stretch>
        </p:blipFill>
        <p:spPr>
          <a:xfrm>
            <a:off x="10100559" y="3731241"/>
            <a:ext cx="3631314" cy="6299061"/>
          </a:xfrm>
          <a:custGeom>
            <a:avLst/>
            <a:gdLst/>
            <a:ahLst/>
            <a:cxnLst>
              <a:cxn ang="0">
                <a:pos x="wd2" y="hd2"/>
              </a:cxn>
              <a:cxn ang="5400000">
                <a:pos x="wd2" y="hd2"/>
              </a:cxn>
              <a:cxn ang="10800000">
                <a:pos x="wd2" y="hd2"/>
              </a:cxn>
              <a:cxn ang="16200000">
                <a:pos x="wd2" y="hd2"/>
              </a:cxn>
            </a:cxnLst>
            <a:rect l="0" t="0" r="r" b="b"/>
            <a:pathLst>
              <a:path w="21258" h="21548" fill="norm" stroke="1" extrusionOk="0">
                <a:moveTo>
                  <a:pt x="6415" y="1"/>
                </a:moveTo>
                <a:cubicBezTo>
                  <a:pt x="6292" y="-17"/>
                  <a:pt x="6310" y="247"/>
                  <a:pt x="6387" y="1290"/>
                </a:cubicBezTo>
                <a:cubicBezTo>
                  <a:pt x="6487" y="2650"/>
                  <a:pt x="6480" y="2693"/>
                  <a:pt x="6157" y="2794"/>
                </a:cubicBezTo>
                <a:cubicBezTo>
                  <a:pt x="5974" y="2851"/>
                  <a:pt x="5825" y="2981"/>
                  <a:pt x="5825" y="3082"/>
                </a:cubicBezTo>
                <a:cubicBezTo>
                  <a:pt x="5825" y="3196"/>
                  <a:pt x="5659" y="3305"/>
                  <a:pt x="5390" y="3368"/>
                </a:cubicBezTo>
                <a:cubicBezTo>
                  <a:pt x="2279" y="4104"/>
                  <a:pt x="1184" y="4894"/>
                  <a:pt x="944" y="6571"/>
                </a:cubicBezTo>
                <a:cubicBezTo>
                  <a:pt x="880" y="7012"/>
                  <a:pt x="709" y="7505"/>
                  <a:pt x="565" y="7668"/>
                </a:cubicBezTo>
                <a:cubicBezTo>
                  <a:pt x="56" y="8241"/>
                  <a:pt x="309" y="8539"/>
                  <a:pt x="1455" y="8719"/>
                </a:cubicBezTo>
                <a:cubicBezTo>
                  <a:pt x="1820" y="8776"/>
                  <a:pt x="2171" y="8841"/>
                  <a:pt x="2235" y="8864"/>
                </a:cubicBezTo>
                <a:cubicBezTo>
                  <a:pt x="2440" y="8937"/>
                  <a:pt x="1711" y="9668"/>
                  <a:pt x="1067" y="10036"/>
                </a:cubicBezTo>
                <a:cubicBezTo>
                  <a:pt x="568" y="10320"/>
                  <a:pt x="481" y="10416"/>
                  <a:pt x="630" y="10520"/>
                </a:cubicBezTo>
                <a:cubicBezTo>
                  <a:pt x="732" y="10592"/>
                  <a:pt x="880" y="10652"/>
                  <a:pt x="960" y="10652"/>
                </a:cubicBezTo>
                <a:cubicBezTo>
                  <a:pt x="1215" y="10652"/>
                  <a:pt x="2067" y="10242"/>
                  <a:pt x="2210" y="10051"/>
                </a:cubicBezTo>
                <a:cubicBezTo>
                  <a:pt x="2490" y="9675"/>
                  <a:pt x="3075" y="9149"/>
                  <a:pt x="3225" y="9138"/>
                </a:cubicBezTo>
                <a:cubicBezTo>
                  <a:pt x="3313" y="9132"/>
                  <a:pt x="3399" y="9490"/>
                  <a:pt x="3425" y="9972"/>
                </a:cubicBezTo>
                <a:lnTo>
                  <a:pt x="3469" y="10818"/>
                </a:lnTo>
                <a:lnTo>
                  <a:pt x="2918" y="11016"/>
                </a:lnTo>
                <a:cubicBezTo>
                  <a:pt x="2201" y="11275"/>
                  <a:pt x="1017" y="12050"/>
                  <a:pt x="444" y="12636"/>
                </a:cubicBezTo>
                <a:cubicBezTo>
                  <a:pt x="155" y="12931"/>
                  <a:pt x="6" y="13200"/>
                  <a:pt x="0" y="13447"/>
                </a:cubicBezTo>
                <a:cubicBezTo>
                  <a:pt x="-9" y="13859"/>
                  <a:pt x="378" y="14211"/>
                  <a:pt x="1171" y="14531"/>
                </a:cubicBezTo>
                <a:cubicBezTo>
                  <a:pt x="1562" y="14688"/>
                  <a:pt x="1880" y="14830"/>
                  <a:pt x="1880" y="14846"/>
                </a:cubicBezTo>
                <a:cubicBezTo>
                  <a:pt x="1880" y="14862"/>
                  <a:pt x="1491" y="15025"/>
                  <a:pt x="1016" y="15210"/>
                </a:cubicBezTo>
                <a:cubicBezTo>
                  <a:pt x="194" y="15529"/>
                  <a:pt x="160" y="15558"/>
                  <a:pt x="316" y="15800"/>
                </a:cubicBezTo>
                <a:cubicBezTo>
                  <a:pt x="571" y="16195"/>
                  <a:pt x="1181" y="16776"/>
                  <a:pt x="1548" y="16971"/>
                </a:cubicBezTo>
                <a:cubicBezTo>
                  <a:pt x="1862" y="17137"/>
                  <a:pt x="1897" y="17138"/>
                  <a:pt x="2182" y="16987"/>
                </a:cubicBezTo>
                <a:cubicBezTo>
                  <a:pt x="2415" y="16863"/>
                  <a:pt x="2546" y="16850"/>
                  <a:pt x="2772" y="16928"/>
                </a:cubicBezTo>
                <a:cubicBezTo>
                  <a:pt x="2932" y="16984"/>
                  <a:pt x="3343" y="17083"/>
                  <a:pt x="3685" y="17150"/>
                </a:cubicBezTo>
                <a:cubicBezTo>
                  <a:pt x="4027" y="17216"/>
                  <a:pt x="4333" y="17311"/>
                  <a:pt x="4361" y="17362"/>
                </a:cubicBezTo>
                <a:cubicBezTo>
                  <a:pt x="4390" y="17412"/>
                  <a:pt x="4247" y="17596"/>
                  <a:pt x="4045" y="17770"/>
                </a:cubicBezTo>
                <a:cubicBezTo>
                  <a:pt x="3783" y="17997"/>
                  <a:pt x="3579" y="18079"/>
                  <a:pt x="3332" y="18058"/>
                </a:cubicBezTo>
                <a:cubicBezTo>
                  <a:pt x="3142" y="18042"/>
                  <a:pt x="2793" y="18091"/>
                  <a:pt x="2554" y="18165"/>
                </a:cubicBezTo>
                <a:cubicBezTo>
                  <a:pt x="2314" y="18240"/>
                  <a:pt x="1700" y="18417"/>
                  <a:pt x="1192" y="18560"/>
                </a:cubicBezTo>
                <a:cubicBezTo>
                  <a:pt x="-73" y="18916"/>
                  <a:pt x="-330" y="19412"/>
                  <a:pt x="446" y="19999"/>
                </a:cubicBezTo>
                <a:cubicBezTo>
                  <a:pt x="722" y="20208"/>
                  <a:pt x="970" y="20755"/>
                  <a:pt x="969" y="21152"/>
                </a:cubicBezTo>
                <a:cubicBezTo>
                  <a:pt x="969" y="21263"/>
                  <a:pt x="1048" y="21336"/>
                  <a:pt x="1148" y="21315"/>
                </a:cubicBezTo>
                <a:cubicBezTo>
                  <a:pt x="1247" y="21294"/>
                  <a:pt x="1647" y="21335"/>
                  <a:pt x="2038" y="21407"/>
                </a:cubicBezTo>
                <a:cubicBezTo>
                  <a:pt x="2913" y="21569"/>
                  <a:pt x="3725" y="21583"/>
                  <a:pt x="4387" y="21448"/>
                </a:cubicBezTo>
                <a:cubicBezTo>
                  <a:pt x="4884" y="21347"/>
                  <a:pt x="4890" y="21340"/>
                  <a:pt x="4817" y="20840"/>
                </a:cubicBezTo>
                <a:cubicBezTo>
                  <a:pt x="4739" y="20310"/>
                  <a:pt x="4400" y="19980"/>
                  <a:pt x="3931" y="19980"/>
                </a:cubicBezTo>
                <a:cubicBezTo>
                  <a:pt x="3785" y="19980"/>
                  <a:pt x="3546" y="19904"/>
                  <a:pt x="3402" y="19811"/>
                </a:cubicBezTo>
                <a:cubicBezTo>
                  <a:pt x="3157" y="19652"/>
                  <a:pt x="3159" y="19631"/>
                  <a:pt x="3418" y="19501"/>
                </a:cubicBezTo>
                <a:cubicBezTo>
                  <a:pt x="3571" y="19424"/>
                  <a:pt x="3822" y="19336"/>
                  <a:pt x="3976" y="19304"/>
                </a:cubicBezTo>
                <a:cubicBezTo>
                  <a:pt x="4129" y="19272"/>
                  <a:pt x="4301" y="19172"/>
                  <a:pt x="4357" y="19082"/>
                </a:cubicBezTo>
                <a:cubicBezTo>
                  <a:pt x="4413" y="18992"/>
                  <a:pt x="4664" y="18779"/>
                  <a:pt x="4914" y="18609"/>
                </a:cubicBezTo>
                <a:cubicBezTo>
                  <a:pt x="5165" y="18439"/>
                  <a:pt x="5539" y="18076"/>
                  <a:pt x="5746" y="17801"/>
                </a:cubicBezTo>
                <a:cubicBezTo>
                  <a:pt x="6139" y="17281"/>
                  <a:pt x="6445" y="17185"/>
                  <a:pt x="6975" y="17417"/>
                </a:cubicBezTo>
                <a:cubicBezTo>
                  <a:pt x="7330" y="17573"/>
                  <a:pt x="7676" y="19280"/>
                  <a:pt x="7393" y="19479"/>
                </a:cubicBezTo>
                <a:cubicBezTo>
                  <a:pt x="7290" y="19552"/>
                  <a:pt x="7111" y="19611"/>
                  <a:pt x="6996" y="19611"/>
                </a:cubicBezTo>
                <a:cubicBezTo>
                  <a:pt x="6005" y="19611"/>
                  <a:pt x="5618" y="20206"/>
                  <a:pt x="6410" y="20510"/>
                </a:cubicBezTo>
                <a:cubicBezTo>
                  <a:pt x="7026" y="20746"/>
                  <a:pt x="9630" y="20744"/>
                  <a:pt x="10372" y="20507"/>
                </a:cubicBezTo>
                <a:cubicBezTo>
                  <a:pt x="10791" y="20373"/>
                  <a:pt x="10883" y="20292"/>
                  <a:pt x="10843" y="20094"/>
                </a:cubicBezTo>
                <a:cubicBezTo>
                  <a:pt x="10795" y="19853"/>
                  <a:pt x="10588" y="19760"/>
                  <a:pt x="9566" y="19527"/>
                </a:cubicBezTo>
                <a:lnTo>
                  <a:pt x="9124" y="19426"/>
                </a:lnTo>
                <a:lnTo>
                  <a:pt x="9231" y="18480"/>
                </a:lnTo>
                <a:cubicBezTo>
                  <a:pt x="9290" y="17959"/>
                  <a:pt x="9408" y="17481"/>
                  <a:pt x="9494" y="17417"/>
                </a:cubicBezTo>
                <a:cubicBezTo>
                  <a:pt x="9580" y="17354"/>
                  <a:pt x="9852" y="17302"/>
                  <a:pt x="10098" y="17302"/>
                </a:cubicBezTo>
                <a:cubicBezTo>
                  <a:pt x="10457" y="17302"/>
                  <a:pt x="10621" y="17379"/>
                  <a:pt x="10936" y="17694"/>
                </a:cubicBezTo>
                <a:cubicBezTo>
                  <a:pt x="11511" y="18269"/>
                  <a:pt x="11783" y="18925"/>
                  <a:pt x="11540" y="19152"/>
                </a:cubicBezTo>
                <a:cubicBezTo>
                  <a:pt x="11328" y="19352"/>
                  <a:pt x="11288" y="19637"/>
                  <a:pt x="11459" y="19737"/>
                </a:cubicBezTo>
                <a:cubicBezTo>
                  <a:pt x="11520" y="19773"/>
                  <a:pt x="11581" y="20150"/>
                  <a:pt x="11596" y="20575"/>
                </a:cubicBezTo>
                <a:cubicBezTo>
                  <a:pt x="11611" y="21000"/>
                  <a:pt x="11672" y="21393"/>
                  <a:pt x="11731" y="21449"/>
                </a:cubicBezTo>
                <a:cubicBezTo>
                  <a:pt x="11800" y="21515"/>
                  <a:pt x="12170" y="21549"/>
                  <a:pt x="12602" y="21548"/>
                </a:cubicBezTo>
                <a:cubicBezTo>
                  <a:pt x="13034" y="21548"/>
                  <a:pt x="13530" y="21515"/>
                  <a:pt x="13852" y="21449"/>
                </a:cubicBezTo>
                <a:cubicBezTo>
                  <a:pt x="14127" y="21393"/>
                  <a:pt x="14424" y="21269"/>
                  <a:pt x="14512" y="21172"/>
                </a:cubicBezTo>
                <a:cubicBezTo>
                  <a:pt x="14600" y="21076"/>
                  <a:pt x="14822" y="20997"/>
                  <a:pt x="15007" y="20997"/>
                </a:cubicBezTo>
                <a:cubicBezTo>
                  <a:pt x="15527" y="20997"/>
                  <a:pt x="16684" y="20557"/>
                  <a:pt x="16947" y="20260"/>
                </a:cubicBezTo>
                <a:cubicBezTo>
                  <a:pt x="17162" y="20017"/>
                  <a:pt x="17156" y="19955"/>
                  <a:pt x="16880" y="19577"/>
                </a:cubicBezTo>
                <a:cubicBezTo>
                  <a:pt x="16712" y="19349"/>
                  <a:pt x="16433" y="19118"/>
                  <a:pt x="16259" y="19064"/>
                </a:cubicBezTo>
                <a:cubicBezTo>
                  <a:pt x="15590" y="18854"/>
                  <a:pt x="14399" y="19009"/>
                  <a:pt x="13882" y="19374"/>
                </a:cubicBezTo>
                <a:cubicBezTo>
                  <a:pt x="13629" y="19552"/>
                  <a:pt x="13356" y="19468"/>
                  <a:pt x="13476" y="19247"/>
                </a:cubicBezTo>
                <a:cubicBezTo>
                  <a:pt x="13525" y="19157"/>
                  <a:pt x="13455" y="19031"/>
                  <a:pt x="13323" y="18966"/>
                </a:cubicBezTo>
                <a:cubicBezTo>
                  <a:pt x="13190" y="18902"/>
                  <a:pt x="13083" y="18715"/>
                  <a:pt x="13083" y="18551"/>
                </a:cubicBezTo>
                <a:cubicBezTo>
                  <a:pt x="13083" y="18386"/>
                  <a:pt x="12874" y="18009"/>
                  <a:pt x="12619" y="17713"/>
                </a:cubicBezTo>
                <a:cubicBezTo>
                  <a:pt x="12136" y="17153"/>
                  <a:pt x="12129" y="17025"/>
                  <a:pt x="12579" y="17025"/>
                </a:cubicBezTo>
                <a:cubicBezTo>
                  <a:pt x="12726" y="17025"/>
                  <a:pt x="13078" y="16942"/>
                  <a:pt x="13360" y="16842"/>
                </a:cubicBezTo>
                <a:cubicBezTo>
                  <a:pt x="13758" y="16699"/>
                  <a:pt x="13873" y="16595"/>
                  <a:pt x="13873" y="16376"/>
                </a:cubicBezTo>
                <a:cubicBezTo>
                  <a:pt x="13873" y="16130"/>
                  <a:pt x="13782" y="16073"/>
                  <a:pt x="13162" y="15917"/>
                </a:cubicBezTo>
                <a:cubicBezTo>
                  <a:pt x="12772" y="15819"/>
                  <a:pt x="12451" y="15688"/>
                  <a:pt x="12451" y="15625"/>
                </a:cubicBezTo>
                <a:cubicBezTo>
                  <a:pt x="12451" y="15563"/>
                  <a:pt x="12640" y="15396"/>
                  <a:pt x="12869" y="15256"/>
                </a:cubicBezTo>
                <a:lnTo>
                  <a:pt x="13285" y="15001"/>
                </a:lnTo>
                <a:lnTo>
                  <a:pt x="12781" y="14665"/>
                </a:lnTo>
                <a:cubicBezTo>
                  <a:pt x="12054" y="14180"/>
                  <a:pt x="12141" y="14110"/>
                  <a:pt x="13794" y="13833"/>
                </a:cubicBezTo>
                <a:cubicBezTo>
                  <a:pt x="14719" y="13678"/>
                  <a:pt x="15293" y="13478"/>
                  <a:pt x="15293" y="13310"/>
                </a:cubicBezTo>
                <a:cubicBezTo>
                  <a:pt x="15293" y="13264"/>
                  <a:pt x="15508" y="13071"/>
                  <a:pt x="15771" y="12879"/>
                </a:cubicBezTo>
                <a:cubicBezTo>
                  <a:pt x="16333" y="12470"/>
                  <a:pt x="16509" y="11987"/>
                  <a:pt x="16252" y="11558"/>
                </a:cubicBezTo>
                <a:cubicBezTo>
                  <a:pt x="16095" y="11294"/>
                  <a:pt x="16107" y="11233"/>
                  <a:pt x="16350" y="11114"/>
                </a:cubicBezTo>
                <a:cubicBezTo>
                  <a:pt x="16505" y="11037"/>
                  <a:pt x="16737" y="10851"/>
                  <a:pt x="16863" y="10698"/>
                </a:cubicBezTo>
                <a:cubicBezTo>
                  <a:pt x="17228" y="10260"/>
                  <a:pt x="17365" y="10178"/>
                  <a:pt x="17567" y="10276"/>
                </a:cubicBezTo>
                <a:cubicBezTo>
                  <a:pt x="17775" y="10377"/>
                  <a:pt x="17984" y="10309"/>
                  <a:pt x="18211" y="10068"/>
                </a:cubicBezTo>
                <a:cubicBezTo>
                  <a:pt x="18373" y="9896"/>
                  <a:pt x="18805" y="9750"/>
                  <a:pt x="20381" y="9327"/>
                </a:cubicBezTo>
                <a:cubicBezTo>
                  <a:pt x="20987" y="9165"/>
                  <a:pt x="21235" y="9086"/>
                  <a:pt x="21257" y="8988"/>
                </a:cubicBezTo>
                <a:cubicBezTo>
                  <a:pt x="21270" y="8928"/>
                  <a:pt x="21201" y="8862"/>
                  <a:pt x="21080" y="8765"/>
                </a:cubicBezTo>
                <a:cubicBezTo>
                  <a:pt x="20881" y="8605"/>
                  <a:pt x="20841" y="8608"/>
                  <a:pt x="20172" y="8804"/>
                </a:cubicBezTo>
                <a:cubicBezTo>
                  <a:pt x="19787" y="8917"/>
                  <a:pt x="19297" y="9101"/>
                  <a:pt x="19080" y="9213"/>
                </a:cubicBezTo>
                <a:cubicBezTo>
                  <a:pt x="18863" y="9325"/>
                  <a:pt x="18493" y="9487"/>
                  <a:pt x="18260" y="9571"/>
                </a:cubicBezTo>
                <a:lnTo>
                  <a:pt x="17835" y="9725"/>
                </a:lnTo>
                <a:lnTo>
                  <a:pt x="17391" y="9243"/>
                </a:lnTo>
                <a:cubicBezTo>
                  <a:pt x="17147" y="8977"/>
                  <a:pt x="16828" y="8746"/>
                  <a:pt x="16680" y="8730"/>
                </a:cubicBezTo>
                <a:cubicBezTo>
                  <a:pt x="16452" y="8704"/>
                  <a:pt x="16404" y="8795"/>
                  <a:pt x="16364" y="9324"/>
                </a:cubicBezTo>
                <a:cubicBezTo>
                  <a:pt x="16318" y="9931"/>
                  <a:pt x="16304" y="9949"/>
                  <a:pt x="15843" y="10021"/>
                </a:cubicBezTo>
                <a:cubicBezTo>
                  <a:pt x="15583" y="10061"/>
                  <a:pt x="14698" y="10322"/>
                  <a:pt x="13873" y="10599"/>
                </a:cubicBezTo>
                <a:cubicBezTo>
                  <a:pt x="13049" y="10876"/>
                  <a:pt x="12319" y="11071"/>
                  <a:pt x="12254" y="11034"/>
                </a:cubicBezTo>
                <a:cubicBezTo>
                  <a:pt x="12087" y="10937"/>
                  <a:pt x="11847" y="8591"/>
                  <a:pt x="11994" y="8492"/>
                </a:cubicBezTo>
                <a:cubicBezTo>
                  <a:pt x="12232" y="8332"/>
                  <a:pt x="12789" y="9015"/>
                  <a:pt x="12714" y="9376"/>
                </a:cubicBezTo>
                <a:cubicBezTo>
                  <a:pt x="12662" y="9627"/>
                  <a:pt x="12708" y="9730"/>
                  <a:pt x="12890" y="9771"/>
                </a:cubicBezTo>
                <a:cubicBezTo>
                  <a:pt x="13562" y="9922"/>
                  <a:pt x="13501" y="9142"/>
                  <a:pt x="12772" y="8244"/>
                </a:cubicBezTo>
                <a:cubicBezTo>
                  <a:pt x="12234" y="7581"/>
                  <a:pt x="12188" y="7671"/>
                  <a:pt x="13313" y="7206"/>
                </a:cubicBezTo>
                <a:cubicBezTo>
                  <a:pt x="13585" y="7094"/>
                  <a:pt x="13715" y="6954"/>
                  <a:pt x="13715" y="6775"/>
                </a:cubicBezTo>
                <a:cubicBezTo>
                  <a:pt x="13715" y="6384"/>
                  <a:pt x="13580" y="6242"/>
                  <a:pt x="13027" y="6041"/>
                </a:cubicBezTo>
                <a:cubicBezTo>
                  <a:pt x="12655" y="5906"/>
                  <a:pt x="12441" y="5712"/>
                  <a:pt x="12170" y="5266"/>
                </a:cubicBezTo>
                <a:cubicBezTo>
                  <a:pt x="11561" y="4266"/>
                  <a:pt x="10243" y="3577"/>
                  <a:pt x="8594" y="3395"/>
                </a:cubicBezTo>
                <a:cubicBezTo>
                  <a:pt x="8128" y="3344"/>
                  <a:pt x="7951" y="3270"/>
                  <a:pt x="7823" y="3071"/>
                </a:cubicBezTo>
                <a:cubicBezTo>
                  <a:pt x="7731" y="2929"/>
                  <a:pt x="7537" y="2793"/>
                  <a:pt x="7391" y="2771"/>
                </a:cubicBezTo>
                <a:cubicBezTo>
                  <a:pt x="7166" y="2736"/>
                  <a:pt x="7107" y="2542"/>
                  <a:pt x="7010" y="1515"/>
                </a:cubicBezTo>
                <a:cubicBezTo>
                  <a:pt x="6914" y="509"/>
                  <a:pt x="6842" y="265"/>
                  <a:pt x="6589" y="95"/>
                </a:cubicBezTo>
                <a:cubicBezTo>
                  <a:pt x="6514" y="44"/>
                  <a:pt x="6456" y="7"/>
                  <a:pt x="6415" y="1"/>
                </a:cubicBezTo>
                <a:close/>
                <a:moveTo>
                  <a:pt x="8499" y="21367"/>
                </a:moveTo>
                <a:cubicBezTo>
                  <a:pt x="8234" y="21367"/>
                  <a:pt x="8053" y="21403"/>
                  <a:pt x="8100" y="21447"/>
                </a:cubicBezTo>
                <a:cubicBezTo>
                  <a:pt x="8178" y="21521"/>
                  <a:pt x="8980" y="21480"/>
                  <a:pt x="8980" y="21402"/>
                </a:cubicBezTo>
                <a:cubicBezTo>
                  <a:pt x="8980" y="21382"/>
                  <a:pt x="8765" y="21367"/>
                  <a:pt x="8499" y="21367"/>
                </a:cubicBezTo>
                <a:close/>
                <a:moveTo>
                  <a:pt x="6594" y="21377"/>
                </a:moveTo>
                <a:cubicBezTo>
                  <a:pt x="6480" y="21377"/>
                  <a:pt x="6360" y="21383"/>
                  <a:pt x="6262" y="21394"/>
                </a:cubicBezTo>
                <a:cubicBezTo>
                  <a:pt x="6065" y="21416"/>
                  <a:pt x="6189" y="21435"/>
                  <a:pt x="6536" y="21436"/>
                </a:cubicBezTo>
                <a:cubicBezTo>
                  <a:pt x="6883" y="21437"/>
                  <a:pt x="7042" y="21418"/>
                  <a:pt x="6891" y="21395"/>
                </a:cubicBezTo>
                <a:cubicBezTo>
                  <a:pt x="6816" y="21384"/>
                  <a:pt x="6708" y="21378"/>
                  <a:pt x="6594" y="21377"/>
                </a:cubicBezTo>
                <a:close/>
              </a:path>
            </a:pathLst>
          </a:custGeom>
          <a:ln w="12700">
            <a:miter lim="400000"/>
          </a:ln>
        </p:spPr>
      </p:pic>
      <p:sp>
        <p:nvSpPr>
          <p:cNvPr id="419" name="?"/>
          <p:cNvSpPr txBox="1"/>
          <p:nvPr/>
        </p:nvSpPr>
        <p:spPr>
          <a:xfrm>
            <a:off x="17023815" y="4447923"/>
            <a:ext cx="2003298" cy="37716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4200"/>
            </a:lvl1pPr>
          </a:lstStyle>
          <a:p>
            <a:pPr/>
            <a:r>
              <a:t>?</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1" name="ALLEATI O NEMICI ?"/>
          <p:cNvSpPr txBox="1"/>
          <p:nvPr/>
        </p:nvSpPr>
        <p:spPr>
          <a:xfrm>
            <a:off x="7267575" y="836934"/>
            <a:ext cx="9461184" cy="12296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7500"/>
            </a:lvl1pPr>
          </a:lstStyle>
          <a:p>
            <a:pPr/>
            <a:r>
              <a:t>ALLEATI O NEMICI ?</a:t>
            </a:r>
          </a:p>
        </p:txBody>
      </p:sp>
      <p:sp>
        <p:nvSpPr>
          <p:cNvPr id="422" name="Approccio Multimodale per la cura dell’obesità"/>
          <p:cNvSpPr txBox="1"/>
          <p:nvPr/>
        </p:nvSpPr>
        <p:spPr>
          <a:xfrm>
            <a:off x="4511496" y="11947043"/>
            <a:ext cx="15361009" cy="8705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5200"/>
            </a:lvl1pPr>
          </a:lstStyle>
          <a:p>
            <a:pPr/>
            <a:r>
              <a:t>Approccio Multimodale per la cura dell’obesità </a:t>
            </a:r>
          </a:p>
        </p:txBody>
      </p:sp>
      <p:pic>
        <p:nvPicPr>
          <p:cNvPr id="423" name="c3bfeba9-9fa7-4715-b543-ba53fce6f7a7.png" descr="c3bfeba9-9fa7-4715-b543-ba53fce6f7a7.png"/>
          <p:cNvPicPr>
            <a:picLocks noChangeAspect="1"/>
          </p:cNvPicPr>
          <p:nvPr/>
        </p:nvPicPr>
        <p:blipFill>
          <a:blip r:embed="rId2">
            <a:extLst/>
          </a:blip>
          <a:stretch>
            <a:fillRect/>
          </a:stretch>
        </p:blipFill>
        <p:spPr>
          <a:xfrm>
            <a:off x="17716157" y="3669592"/>
            <a:ext cx="6376816" cy="6376816"/>
          </a:xfrm>
          <a:prstGeom prst="rect">
            <a:avLst/>
          </a:prstGeom>
          <a:ln w="25400">
            <a:miter lim="400000"/>
          </a:ln>
          <a:effectLst>
            <a:outerShdw sx="100000" sy="100000" kx="0" ky="0" algn="b" rotWithShape="0" blurRad="254000" dist="127000" dir="5400000">
              <a:srgbClr val="000000">
                <a:alpha val="70000"/>
              </a:srgbClr>
            </a:outerShdw>
          </a:effectLst>
        </p:spPr>
      </p:pic>
      <p:pic>
        <p:nvPicPr>
          <p:cNvPr id="424" name="f507fc15-2879-4c4c-9eae-4cc9dd06b8e9.png" descr="f507fc15-2879-4c4c-9eae-4cc9dd06b8e9.png"/>
          <p:cNvPicPr>
            <a:picLocks noChangeAspect="1"/>
          </p:cNvPicPr>
          <p:nvPr/>
        </p:nvPicPr>
        <p:blipFill>
          <a:blip r:embed="rId3">
            <a:extLst/>
          </a:blip>
          <a:srcRect l="4666" t="3313" r="4974" b="2575"/>
          <a:stretch>
            <a:fillRect/>
          </a:stretch>
        </p:blipFill>
        <p:spPr>
          <a:xfrm>
            <a:off x="2098077" y="3971984"/>
            <a:ext cx="5585642" cy="5817640"/>
          </a:xfrm>
          <a:custGeom>
            <a:avLst/>
            <a:gdLst/>
            <a:ahLst/>
            <a:cxnLst>
              <a:cxn ang="0">
                <a:pos x="wd2" y="hd2"/>
              </a:cxn>
              <a:cxn ang="5400000">
                <a:pos x="wd2" y="hd2"/>
              </a:cxn>
              <a:cxn ang="10800000">
                <a:pos x="wd2" y="hd2"/>
              </a:cxn>
              <a:cxn ang="16200000">
                <a:pos x="wd2" y="hd2"/>
              </a:cxn>
            </a:cxnLst>
            <a:rect l="0" t="0" r="r" b="b"/>
            <a:pathLst>
              <a:path w="21456" h="21591" fill="norm" stroke="1" extrusionOk="0">
                <a:moveTo>
                  <a:pt x="7830" y="2"/>
                </a:moveTo>
                <a:cubicBezTo>
                  <a:pt x="6641" y="13"/>
                  <a:pt x="6184" y="153"/>
                  <a:pt x="5193" y="811"/>
                </a:cubicBezTo>
                <a:cubicBezTo>
                  <a:pt x="4494" y="1274"/>
                  <a:pt x="4077" y="1833"/>
                  <a:pt x="4077" y="2307"/>
                </a:cubicBezTo>
                <a:cubicBezTo>
                  <a:pt x="4077" y="2417"/>
                  <a:pt x="4008" y="2595"/>
                  <a:pt x="3924" y="2702"/>
                </a:cubicBezTo>
                <a:cubicBezTo>
                  <a:pt x="3759" y="2913"/>
                  <a:pt x="3720" y="3951"/>
                  <a:pt x="3863" y="4299"/>
                </a:cubicBezTo>
                <a:cubicBezTo>
                  <a:pt x="3919" y="4434"/>
                  <a:pt x="3886" y="4583"/>
                  <a:pt x="3761" y="4754"/>
                </a:cubicBezTo>
                <a:cubicBezTo>
                  <a:pt x="3660" y="4893"/>
                  <a:pt x="3561" y="5141"/>
                  <a:pt x="3542" y="5305"/>
                </a:cubicBezTo>
                <a:cubicBezTo>
                  <a:pt x="3523" y="5468"/>
                  <a:pt x="3454" y="5593"/>
                  <a:pt x="3391" y="5582"/>
                </a:cubicBezTo>
                <a:cubicBezTo>
                  <a:pt x="3328" y="5570"/>
                  <a:pt x="3284" y="5638"/>
                  <a:pt x="3295" y="5732"/>
                </a:cubicBezTo>
                <a:cubicBezTo>
                  <a:pt x="3330" y="6046"/>
                  <a:pt x="3475" y="6253"/>
                  <a:pt x="3661" y="6253"/>
                </a:cubicBezTo>
                <a:cubicBezTo>
                  <a:pt x="3961" y="6253"/>
                  <a:pt x="4140" y="6532"/>
                  <a:pt x="3990" y="6764"/>
                </a:cubicBezTo>
                <a:cubicBezTo>
                  <a:pt x="3882" y="6932"/>
                  <a:pt x="3897" y="6971"/>
                  <a:pt x="4098" y="7043"/>
                </a:cubicBezTo>
                <a:cubicBezTo>
                  <a:pt x="4245" y="7095"/>
                  <a:pt x="4332" y="7209"/>
                  <a:pt x="4333" y="7353"/>
                </a:cubicBezTo>
                <a:cubicBezTo>
                  <a:pt x="4334" y="7479"/>
                  <a:pt x="4406" y="7615"/>
                  <a:pt x="4492" y="7654"/>
                </a:cubicBezTo>
                <a:cubicBezTo>
                  <a:pt x="5320" y="8035"/>
                  <a:pt x="5506" y="8278"/>
                  <a:pt x="5156" y="8524"/>
                </a:cubicBezTo>
                <a:cubicBezTo>
                  <a:pt x="4737" y="8821"/>
                  <a:pt x="4403" y="8694"/>
                  <a:pt x="3572" y="7919"/>
                </a:cubicBezTo>
                <a:cubicBezTo>
                  <a:pt x="2632" y="7042"/>
                  <a:pt x="2474" y="6954"/>
                  <a:pt x="1848" y="6954"/>
                </a:cubicBezTo>
                <a:cubicBezTo>
                  <a:pt x="1254" y="6954"/>
                  <a:pt x="810" y="7168"/>
                  <a:pt x="604" y="7552"/>
                </a:cubicBezTo>
                <a:cubicBezTo>
                  <a:pt x="419" y="7898"/>
                  <a:pt x="415" y="8200"/>
                  <a:pt x="584" y="8974"/>
                </a:cubicBezTo>
                <a:cubicBezTo>
                  <a:pt x="696" y="9483"/>
                  <a:pt x="766" y="9586"/>
                  <a:pt x="1261" y="9966"/>
                </a:cubicBezTo>
                <a:cubicBezTo>
                  <a:pt x="1726" y="10324"/>
                  <a:pt x="1806" y="10432"/>
                  <a:pt x="1763" y="10650"/>
                </a:cubicBezTo>
                <a:cubicBezTo>
                  <a:pt x="1735" y="10792"/>
                  <a:pt x="1778" y="11031"/>
                  <a:pt x="1859" y="11183"/>
                </a:cubicBezTo>
                <a:cubicBezTo>
                  <a:pt x="1996" y="11440"/>
                  <a:pt x="1983" y="11500"/>
                  <a:pt x="1674" y="12037"/>
                </a:cubicBezTo>
                <a:cubicBezTo>
                  <a:pt x="1492" y="12355"/>
                  <a:pt x="1172" y="12818"/>
                  <a:pt x="962" y="13066"/>
                </a:cubicBezTo>
                <a:cubicBezTo>
                  <a:pt x="463" y="13657"/>
                  <a:pt x="343" y="13888"/>
                  <a:pt x="343" y="14267"/>
                </a:cubicBezTo>
                <a:cubicBezTo>
                  <a:pt x="343" y="14440"/>
                  <a:pt x="290" y="14679"/>
                  <a:pt x="224" y="14798"/>
                </a:cubicBezTo>
                <a:cubicBezTo>
                  <a:pt x="-143" y="15461"/>
                  <a:pt x="-57" y="16153"/>
                  <a:pt x="468" y="16730"/>
                </a:cubicBezTo>
                <a:cubicBezTo>
                  <a:pt x="956" y="17267"/>
                  <a:pt x="1521" y="17510"/>
                  <a:pt x="2098" y="17430"/>
                </a:cubicBezTo>
                <a:cubicBezTo>
                  <a:pt x="2997" y="17304"/>
                  <a:pt x="2989" y="17303"/>
                  <a:pt x="2973" y="17574"/>
                </a:cubicBezTo>
                <a:cubicBezTo>
                  <a:pt x="2965" y="17712"/>
                  <a:pt x="2902" y="18540"/>
                  <a:pt x="2834" y="19415"/>
                </a:cubicBezTo>
                <a:cubicBezTo>
                  <a:pt x="2735" y="20693"/>
                  <a:pt x="2738" y="21023"/>
                  <a:pt x="2844" y="21086"/>
                </a:cubicBezTo>
                <a:cubicBezTo>
                  <a:pt x="3067" y="21219"/>
                  <a:pt x="4187" y="21318"/>
                  <a:pt x="5236" y="21295"/>
                </a:cubicBezTo>
                <a:cubicBezTo>
                  <a:pt x="5839" y="21282"/>
                  <a:pt x="6264" y="21315"/>
                  <a:pt x="6304" y="21377"/>
                </a:cubicBezTo>
                <a:cubicBezTo>
                  <a:pt x="6341" y="21434"/>
                  <a:pt x="6705" y="21487"/>
                  <a:pt x="7115" y="21494"/>
                </a:cubicBezTo>
                <a:cubicBezTo>
                  <a:pt x="7525" y="21501"/>
                  <a:pt x="8189" y="21533"/>
                  <a:pt x="8588" y="21567"/>
                </a:cubicBezTo>
                <a:cubicBezTo>
                  <a:pt x="8788" y="21585"/>
                  <a:pt x="9062" y="21593"/>
                  <a:pt x="9344" y="21591"/>
                </a:cubicBezTo>
                <a:cubicBezTo>
                  <a:pt x="9626" y="21589"/>
                  <a:pt x="9915" y="21577"/>
                  <a:pt x="10143" y="21557"/>
                </a:cubicBezTo>
                <a:cubicBezTo>
                  <a:pt x="10599" y="21516"/>
                  <a:pt x="11327" y="21465"/>
                  <a:pt x="11762" y="21442"/>
                </a:cubicBezTo>
                <a:cubicBezTo>
                  <a:pt x="12197" y="21420"/>
                  <a:pt x="12649" y="21351"/>
                  <a:pt x="12767" y="21290"/>
                </a:cubicBezTo>
                <a:cubicBezTo>
                  <a:pt x="12884" y="21230"/>
                  <a:pt x="13147" y="21180"/>
                  <a:pt x="13349" y="21180"/>
                </a:cubicBezTo>
                <a:lnTo>
                  <a:pt x="13703" y="21180"/>
                </a:lnTo>
                <a:lnTo>
                  <a:pt x="13723" y="20664"/>
                </a:lnTo>
                <a:lnTo>
                  <a:pt x="13744" y="18901"/>
                </a:lnTo>
                <a:lnTo>
                  <a:pt x="13773" y="16621"/>
                </a:lnTo>
                <a:lnTo>
                  <a:pt x="14188" y="16595"/>
                </a:lnTo>
                <a:cubicBezTo>
                  <a:pt x="14836" y="16553"/>
                  <a:pt x="15029" y="16490"/>
                  <a:pt x="15372" y="16212"/>
                </a:cubicBezTo>
                <a:cubicBezTo>
                  <a:pt x="15548" y="16069"/>
                  <a:pt x="15692" y="15968"/>
                  <a:pt x="15695" y="15986"/>
                </a:cubicBezTo>
                <a:cubicBezTo>
                  <a:pt x="15698" y="16005"/>
                  <a:pt x="15715" y="16382"/>
                  <a:pt x="15732" y="16823"/>
                </a:cubicBezTo>
                <a:cubicBezTo>
                  <a:pt x="15749" y="17264"/>
                  <a:pt x="15846" y="17916"/>
                  <a:pt x="15945" y="18274"/>
                </a:cubicBezTo>
                <a:cubicBezTo>
                  <a:pt x="16272" y="19449"/>
                  <a:pt x="16187" y="20196"/>
                  <a:pt x="15660" y="20754"/>
                </a:cubicBezTo>
                <a:cubicBezTo>
                  <a:pt x="15544" y="20878"/>
                  <a:pt x="15477" y="21007"/>
                  <a:pt x="15514" y="21043"/>
                </a:cubicBezTo>
                <a:cubicBezTo>
                  <a:pt x="15623" y="21149"/>
                  <a:pt x="15872" y="20892"/>
                  <a:pt x="16099" y="20439"/>
                </a:cubicBezTo>
                <a:cubicBezTo>
                  <a:pt x="16377" y="19884"/>
                  <a:pt x="16376" y="19094"/>
                  <a:pt x="16093" y="18211"/>
                </a:cubicBezTo>
                <a:cubicBezTo>
                  <a:pt x="15859" y="17478"/>
                  <a:pt x="15857" y="16311"/>
                  <a:pt x="16089" y="16041"/>
                </a:cubicBezTo>
                <a:cubicBezTo>
                  <a:pt x="16112" y="16013"/>
                  <a:pt x="16160" y="15992"/>
                  <a:pt x="16217" y="15973"/>
                </a:cubicBezTo>
                <a:cubicBezTo>
                  <a:pt x="16245" y="15956"/>
                  <a:pt x="16281" y="15947"/>
                  <a:pt x="16325" y="15945"/>
                </a:cubicBezTo>
                <a:cubicBezTo>
                  <a:pt x="16417" y="15929"/>
                  <a:pt x="16527" y="15922"/>
                  <a:pt x="16647" y="15927"/>
                </a:cubicBezTo>
                <a:cubicBezTo>
                  <a:pt x="17072" y="15946"/>
                  <a:pt x="17094" y="15962"/>
                  <a:pt x="17179" y="16334"/>
                </a:cubicBezTo>
                <a:cubicBezTo>
                  <a:pt x="17227" y="16547"/>
                  <a:pt x="17360" y="16971"/>
                  <a:pt x="17474" y="17274"/>
                </a:cubicBezTo>
                <a:cubicBezTo>
                  <a:pt x="17887" y="18370"/>
                  <a:pt x="17984" y="18818"/>
                  <a:pt x="17920" y="19317"/>
                </a:cubicBezTo>
                <a:cubicBezTo>
                  <a:pt x="17856" y="19812"/>
                  <a:pt x="17563" y="20481"/>
                  <a:pt x="17269" y="20804"/>
                </a:cubicBezTo>
                <a:cubicBezTo>
                  <a:pt x="17181" y="20901"/>
                  <a:pt x="17145" y="21014"/>
                  <a:pt x="17188" y="21055"/>
                </a:cubicBezTo>
                <a:cubicBezTo>
                  <a:pt x="17311" y="21172"/>
                  <a:pt x="17844" y="20492"/>
                  <a:pt x="18020" y="19993"/>
                </a:cubicBezTo>
                <a:cubicBezTo>
                  <a:pt x="18272" y="19278"/>
                  <a:pt x="18223" y="18498"/>
                  <a:pt x="17868" y="17557"/>
                </a:cubicBezTo>
                <a:cubicBezTo>
                  <a:pt x="17696" y="17103"/>
                  <a:pt x="17545" y="16552"/>
                  <a:pt x="17531" y="16333"/>
                </a:cubicBezTo>
                <a:cubicBezTo>
                  <a:pt x="17509" y="15984"/>
                  <a:pt x="17536" y="15927"/>
                  <a:pt x="17756" y="15874"/>
                </a:cubicBezTo>
                <a:cubicBezTo>
                  <a:pt x="17997" y="15817"/>
                  <a:pt x="18247" y="15514"/>
                  <a:pt x="18500" y="14969"/>
                </a:cubicBezTo>
                <a:cubicBezTo>
                  <a:pt x="18564" y="14831"/>
                  <a:pt x="18684" y="14593"/>
                  <a:pt x="18767" y="14441"/>
                </a:cubicBezTo>
                <a:cubicBezTo>
                  <a:pt x="18860" y="14271"/>
                  <a:pt x="18889" y="14078"/>
                  <a:pt x="18842" y="13940"/>
                </a:cubicBezTo>
                <a:cubicBezTo>
                  <a:pt x="18800" y="13817"/>
                  <a:pt x="18776" y="13574"/>
                  <a:pt x="18790" y="13398"/>
                </a:cubicBezTo>
                <a:cubicBezTo>
                  <a:pt x="18810" y="13153"/>
                  <a:pt x="18755" y="13041"/>
                  <a:pt x="18554" y="12914"/>
                </a:cubicBezTo>
                <a:cubicBezTo>
                  <a:pt x="18409" y="12822"/>
                  <a:pt x="18204" y="12776"/>
                  <a:pt x="18095" y="12809"/>
                </a:cubicBezTo>
                <a:cubicBezTo>
                  <a:pt x="17978" y="12845"/>
                  <a:pt x="17844" y="12807"/>
                  <a:pt x="17767" y="12718"/>
                </a:cubicBezTo>
                <a:cubicBezTo>
                  <a:pt x="17662" y="12596"/>
                  <a:pt x="17664" y="12558"/>
                  <a:pt x="17778" y="12522"/>
                </a:cubicBezTo>
                <a:cubicBezTo>
                  <a:pt x="17855" y="12497"/>
                  <a:pt x="18492" y="12291"/>
                  <a:pt x="19193" y="12064"/>
                </a:cubicBezTo>
                <a:cubicBezTo>
                  <a:pt x="19893" y="11837"/>
                  <a:pt x="20546" y="11660"/>
                  <a:pt x="20644" y="11669"/>
                </a:cubicBezTo>
                <a:cubicBezTo>
                  <a:pt x="21106" y="11714"/>
                  <a:pt x="21452" y="11558"/>
                  <a:pt x="21456" y="11329"/>
                </a:cubicBezTo>
                <a:cubicBezTo>
                  <a:pt x="21457" y="11296"/>
                  <a:pt x="21451" y="11263"/>
                  <a:pt x="21437" y="11227"/>
                </a:cubicBezTo>
                <a:cubicBezTo>
                  <a:pt x="21356" y="11024"/>
                  <a:pt x="20945" y="11071"/>
                  <a:pt x="20662" y="11317"/>
                </a:cubicBezTo>
                <a:cubicBezTo>
                  <a:pt x="20396" y="11549"/>
                  <a:pt x="18230" y="12207"/>
                  <a:pt x="18063" y="12107"/>
                </a:cubicBezTo>
                <a:cubicBezTo>
                  <a:pt x="18023" y="12083"/>
                  <a:pt x="18015" y="11974"/>
                  <a:pt x="18045" y="11865"/>
                </a:cubicBezTo>
                <a:cubicBezTo>
                  <a:pt x="18083" y="11722"/>
                  <a:pt x="18024" y="11636"/>
                  <a:pt x="17828" y="11550"/>
                </a:cubicBezTo>
                <a:cubicBezTo>
                  <a:pt x="17602" y="11450"/>
                  <a:pt x="17525" y="11459"/>
                  <a:pt x="17355" y="11607"/>
                </a:cubicBezTo>
                <a:cubicBezTo>
                  <a:pt x="17161" y="11778"/>
                  <a:pt x="17144" y="11775"/>
                  <a:pt x="16903" y="11523"/>
                </a:cubicBezTo>
                <a:cubicBezTo>
                  <a:pt x="16528" y="11133"/>
                  <a:pt x="15974" y="11228"/>
                  <a:pt x="15906" y="11659"/>
                </a:cubicBezTo>
                <a:cubicBezTo>
                  <a:pt x="15905" y="11663"/>
                  <a:pt x="15904" y="11667"/>
                  <a:pt x="15904" y="11671"/>
                </a:cubicBezTo>
                <a:cubicBezTo>
                  <a:pt x="15902" y="11699"/>
                  <a:pt x="15900" y="11728"/>
                  <a:pt x="15900" y="11759"/>
                </a:cubicBezTo>
                <a:cubicBezTo>
                  <a:pt x="15911" y="11942"/>
                  <a:pt x="16226" y="12164"/>
                  <a:pt x="16482" y="12164"/>
                </a:cubicBezTo>
                <a:cubicBezTo>
                  <a:pt x="16624" y="12164"/>
                  <a:pt x="16833" y="12211"/>
                  <a:pt x="16945" y="12269"/>
                </a:cubicBezTo>
                <a:cubicBezTo>
                  <a:pt x="17148" y="12373"/>
                  <a:pt x="17148" y="12376"/>
                  <a:pt x="16944" y="12653"/>
                </a:cubicBezTo>
                <a:cubicBezTo>
                  <a:pt x="16781" y="12873"/>
                  <a:pt x="16675" y="12922"/>
                  <a:pt x="16438" y="12889"/>
                </a:cubicBezTo>
                <a:cubicBezTo>
                  <a:pt x="16087" y="12839"/>
                  <a:pt x="15822" y="13051"/>
                  <a:pt x="15736" y="13449"/>
                </a:cubicBezTo>
                <a:cubicBezTo>
                  <a:pt x="15610" y="14031"/>
                  <a:pt x="15407" y="14147"/>
                  <a:pt x="15203" y="13755"/>
                </a:cubicBezTo>
                <a:cubicBezTo>
                  <a:pt x="15134" y="13623"/>
                  <a:pt x="14948" y="13443"/>
                  <a:pt x="14788" y="13353"/>
                </a:cubicBezTo>
                <a:cubicBezTo>
                  <a:pt x="14629" y="13263"/>
                  <a:pt x="14511" y="13134"/>
                  <a:pt x="14527" y="13067"/>
                </a:cubicBezTo>
                <a:cubicBezTo>
                  <a:pt x="14590" y="12809"/>
                  <a:pt x="14416" y="12556"/>
                  <a:pt x="13960" y="12241"/>
                </a:cubicBezTo>
                <a:cubicBezTo>
                  <a:pt x="13626" y="12009"/>
                  <a:pt x="13418" y="11758"/>
                  <a:pt x="13245" y="11382"/>
                </a:cubicBezTo>
                <a:cubicBezTo>
                  <a:pt x="13115" y="11097"/>
                  <a:pt x="12997" y="10876"/>
                  <a:pt x="12870" y="10691"/>
                </a:cubicBezTo>
                <a:cubicBezTo>
                  <a:pt x="12864" y="10682"/>
                  <a:pt x="12857" y="10674"/>
                  <a:pt x="12851" y="10665"/>
                </a:cubicBezTo>
                <a:cubicBezTo>
                  <a:pt x="12771" y="10561"/>
                  <a:pt x="12688" y="10460"/>
                  <a:pt x="12599" y="10363"/>
                </a:cubicBezTo>
                <a:cubicBezTo>
                  <a:pt x="12599" y="10362"/>
                  <a:pt x="12598" y="10362"/>
                  <a:pt x="12597" y="10361"/>
                </a:cubicBezTo>
                <a:cubicBezTo>
                  <a:pt x="12450" y="10214"/>
                  <a:pt x="12279" y="10086"/>
                  <a:pt x="12062" y="9950"/>
                </a:cubicBezTo>
                <a:cubicBezTo>
                  <a:pt x="11556" y="9633"/>
                  <a:pt x="11553" y="9629"/>
                  <a:pt x="11703" y="9349"/>
                </a:cubicBezTo>
                <a:cubicBezTo>
                  <a:pt x="11785" y="9194"/>
                  <a:pt x="11853" y="8957"/>
                  <a:pt x="11853" y="8822"/>
                </a:cubicBezTo>
                <a:cubicBezTo>
                  <a:pt x="11853" y="8687"/>
                  <a:pt x="11969" y="8381"/>
                  <a:pt x="12111" y="8141"/>
                </a:cubicBezTo>
                <a:cubicBezTo>
                  <a:pt x="12332" y="7768"/>
                  <a:pt x="12369" y="7577"/>
                  <a:pt x="12370" y="6823"/>
                </a:cubicBezTo>
                <a:cubicBezTo>
                  <a:pt x="12372" y="5843"/>
                  <a:pt x="12277" y="5582"/>
                  <a:pt x="11684" y="4948"/>
                </a:cubicBezTo>
                <a:lnTo>
                  <a:pt x="11318" y="4558"/>
                </a:lnTo>
                <a:lnTo>
                  <a:pt x="11485" y="4001"/>
                </a:lnTo>
                <a:cubicBezTo>
                  <a:pt x="11660" y="3418"/>
                  <a:pt x="11586" y="3047"/>
                  <a:pt x="11292" y="3047"/>
                </a:cubicBezTo>
                <a:cubicBezTo>
                  <a:pt x="11215" y="3047"/>
                  <a:pt x="10957" y="2742"/>
                  <a:pt x="10719" y="2370"/>
                </a:cubicBezTo>
                <a:cubicBezTo>
                  <a:pt x="10055" y="1331"/>
                  <a:pt x="9525" y="621"/>
                  <a:pt x="9164" y="292"/>
                </a:cubicBezTo>
                <a:cubicBezTo>
                  <a:pt x="8845" y="0"/>
                  <a:pt x="8810" y="-7"/>
                  <a:pt x="7830" y="2"/>
                </a:cubicBezTo>
                <a:close/>
                <a:moveTo>
                  <a:pt x="20967" y="1881"/>
                </a:moveTo>
                <a:cubicBezTo>
                  <a:pt x="20719" y="1892"/>
                  <a:pt x="20285" y="1951"/>
                  <a:pt x="19854" y="2038"/>
                </a:cubicBezTo>
                <a:cubicBezTo>
                  <a:pt x="18932" y="2222"/>
                  <a:pt x="14984" y="3057"/>
                  <a:pt x="14367" y="3198"/>
                </a:cubicBezTo>
                <a:cubicBezTo>
                  <a:pt x="14139" y="3251"/>
                  <a:pt x="14134" y="3281"/>
                  <a:pt x="14134" y="4686"/>
                </a:cubicBezTo>
                <a:cubicBezTo>
                  <a:pt x="14134" y="5475"/>
                  <a:pt x="14165" y="6804"/>
                  <a:pt x="14203" y="7639"/>
                </a:cubicBezTo>
                <a:lnTo>
                  <a:pt x="14271" y="9158"/>
                </a:lnTo>
                <a:lnTo>
                  <a:pt x="15648" y="9158"/>
                </a:lnTo>
                <a:lnTo>
                  <a:pt x="15717" y="9158"/>
                </a:lnTo>
                <a:cubicBezTo>
                  <a:pt x="16043" y="9158"/>
                  <a:pt x="16291" y="9158"/>
                  <a:pt x="16488" y="9162"/>
                </a:cubicBezTo>
                <a:cubicBezTo>
                  <a:pt x="16695" y="9166"/>
                  <a:pt x="16846" y="9174"/>
                  <a:pt x="16948" y="9187"/>
                </a:cubicBezTo>
                <a:cubicBezTo>
                  <a:pt x="17000" y="9194"/>
                  <a:pt x="17041" y="9202"/>
                  <a:pt x="17073" y="9212"/>
                </a:cubicBezTo>
                <a:cubicBezTo>
                  <a:pt x="17106" y="9222"/>
                  <a:pt x="17131" y="9234"/>
                  <a:pt x="17150" y="9248"/>
                </a:cubicBezTo>
                <a:cubicBezTo>
                  <a:pt x="17169" y="9262"/>
                  <a:pt x="17182" y="9278"/>
                  <a:pt x="17192" y="9296"/>
                </a:cubicBezTo>
                <a:cubicBezTo>
                  <a:pt x="17202" y="9314"/>
                  <a:pt x="17208" y="9332"/>
                  <a:pt x="17214" y="9354"/>
                </a:cubicBezTo>
                <a:cubicBezTo>
                  <a:pt x="17214" y="9355"/>
                  <a:pt x="17215" y="9357"/>
                  <a:pt x="17215" y="9358"/>
                </a:cubicBezTo>
                <a:cubicBezTo>
                  <a:pt x="17245" y="9462"/>
                  <a:pt x="17319" y="9512"/>
                  <a:pt x="17503" y="9542"/>
                </a:cubicBezTo>
                <a:cubicBezTo>
                  <a:pt x="17597" y="9552"/>
                  <a:pt x="17711" y="9558"/>
                  <a:pt x="17883" y="9558"/>
                </a:cubicBezTo>
                <a:cubicBezTo>
                  <a:pt x="18100" y="9558"/>
                  <a:pt x="18252" y="9570"/>
                  <a:pt x="18363" y="9601"/>
                </a:cubicBezTo>
                <a:lnTo>
                  <a:pt x="18542" y="9609"/>
                </a:lnTo>
                <a:lnTo>
                  <a:pt x="18542" y="9707"/>
                </a:lnTo>
                <a:cubicBezTo>
                  <a:pt x="18614" y="9813"/>
                  <a:pt x="18600" y="9998"/>
                  <a:pt x="18540" y="10296"/>
                </a:cubicBezTo>
                <a:cubicBezTo>
                  <a:pt x="18542" y="10678"/>
                  <a:pt x="18562" y="10713"/>
                  <a:pt x="18665" y="10534"/>
                </a:cubicBezTo>
                <a:cubicBezTo>
                  <a:pt x="18736" y="10411"/>
                  <a:pt x="18796" y="10193"/>
                  <a:pt x="18798" y="10050"/>
                </a:cubicBezTo>
                <a:cubicBezTo>
                  <a:pt x="18800" y="9907"/>
                  <a:pt x="18874" y="9648"/>
                  <a:pt x="18964" y="9475"/>
                </a:cubicBezTo>
                <a:cubicBezTo>
                  <a:pt x="19084" y="9242"/>
                  <a:pt x="19175" y="9176"/>
                  <a:pt x="19398" y="9164"/>
                </a:cubicBezTo>
                <a:cubicBezTo>
                  <a:pt x="19418" y="9161"/>
                  <a:pt x="19439" y="9158"/>
                  <a:pt x="19461" y="9158"/>
                </a:cubicBezTo>
                <a:cubicBezTo>
                  <a:pt x="19465" y="9158"/>
                  <a:pt x="19469" y="9159"/>
                  <a:pt x="19473" y="9159"/>
                </a:cubicBezTo>
                <a:cubicBezTo>
                  <a:pt x="19478" y="9159"/>
                  <a:pt x="19481" y="9158"/>
                  <a:pt x="19487" y="9158"/>
                </a:cubicBezTo>
                <a:cubicBezTo>
                  <a:pt x="19717" y="9158"/>
                  <a:pt x="19867" y="9214"/>
                  <a:pt x="19908" y="9315"/>
                </a:cubicBezTo>
                <a:cubicBezTo>
                  <a:pt x="20000" y="9548"/>
                  <a:pt x="19767" y="10208"/>
                  <a:pt x="19473" y="10545"/>
                </a:cubicBezTo>
                <a:cubicBezTo>
                  <a:pt x="19332" y="10707"/>
                  <a:pt x="19215" y="10866"/>
                  <a:pt x="19215" y="10897"/>
                </a:cubicBezTo>
                <a:cubicBezTo>
                  <a:pt x="19215" y="10929"/>
                  <a:pt x="19285" y="10929"/>
                  <a:pt x="19369" y="10897"/>
                </a:cubicBezTo>
                <a:cubicBezTo>
                  <a:pt x="19397" y="10887"/>
                  <a:pt x="19429" y="10869"/>
                  <a:pt x="19461" y="10843"/>
                </a:cubicBezTo>
                <a:cubicBezTo>
                  <a:pt x="19461" y="10843"/>
                  <a:pt x="19461" y="10842"/>
                  <a:pt x="19461" y="10841"/>
                </a:cubicBezTo>
                <a:cubicBezTo>
                  <a:pt x="19684" y="10658"/>
                  <a:pt x="19984" y="10123"/>
                  <a:pt x="20104" y="9665"/>
                </a:cubicBezTo>
                <a:cubicBezTo>
                  <a:pt x="20214" y="9245"/>
                  <a:pt x="20251" y="9206"/>
                  <a:pt x="20575" y="9181"/>
                </a:cubicBezTo>
                <a:cubicBezTo>
                  <a:pt x="20769" y="9167"/>
                  <a:pt x="21032" y="9132"/>
                  <a:pt x="21161" y="9105"/>
                </a:cubicBezTo>
                <a:lnTo>
                  <a:pt x="21394" y="9055"/>
                </a:lnTo>
                <a:lnTo>
                  <a:pt x="21394" y="5500"/>
                </a:lnTo>
                <a:lnTo>
                  <a:pt x="21394" y="1949"/>
                </a:lnTo>
                <a:lnTo>
                  <a:pt x="21145" y="1889"/>
                </a:lnTo>
                <a:cubicBezTo>
                  <a:pt x="21111" y="1881"/>
                  <a:pt x="21050" y="1878"/>
                  <a:pt x="20967" y="1881"/>
                </a:cubicBezTo>
                <a:close/>
                <a:moveTo>
                  <a:pt x="1871" y="7175"/>
                </a:moveTo>
                <a:cubicBezTo>
                  <a:pt x="2353" y="7190"/>
                  <a:pt x="2832" y="7481"/>
                  <a:pt x="3455" y="8125"/>
                </a:cubicBezTo>
                <a:cubicBezTo>
                  <a:pt x="3769" y="8450"/>
                  <a:pt x="4137" y="8783"/>
                  <a:pt x="4274" y="8866"/>
                </a:cubicBezTo>
                <a:lnTo>
                  <a:pt x="4522" y="9018"/>
                </a:lnTo>
                <a:lnTo>
                  <a:pt x="3963" y="9361"/>
                </a:lnTo>
                <a:cubicBezTo>
                  <a:pt x="3655" y="9550"/>
                  <a:pt x="3278" y="9831"/>
                  <a:pt x="3126" y="9986"/>
                </a:cubicBezTo>
                <a:cubicBezTo>
                  <a:pt x="2964" y="10149"/>
                  <a:pt x="2821" y="10222"/>
                  <a:pt x="2783" y="10162"/>
                </a:cubicBezTo>
                <a:cubicBezTo>
                  <a:pt x="2746" y="10106"/>
                  <a:pt x="2582" y="10059"/>
                  <a:pt x="2417" y="10059"/>
                </a:cubicBezTo>
                <a:cubicBezTo>
                  <a:pt x="2179" y="10059"/>
                  <a:pt x="2052" y="9968"/>
                  <a:pt x="1801" y="9616"/>
                </a:cubicBezTo>
                <a:cubicBezTo>
                  <a:pt x="1627" y="9372"/>
                  <a:pt x="1484" y="9122"/>
                  <a:pt x="1484" y="9062"/>
                </a:cubicBezTo>
                <a:cubicBezTo>
                  <a:pt x="1484" y="9002"/>
                  <a:pt x="1370" y="8912"/>
                  <a:pt x="1231" y="8860"/>
                </a:cubicBezTo>
                <a:cubicBezTo>
                  <a:pt x="323" y="8527"/>
                  <a:pt x="635" y="7319"/>
                  <a:pt x="1664" y="7186"/>
                </a:cubicBezTo>
                <a:cubicBezTo>
                  <a:pt x="1733" y="7177"/>
                  <a:pt x="1802" y="7173"/>
                  <a:pt x="1871" y="7175"/>
                </a:cubicBezTo>
                <a:close/>
              </a:path>
            </a:pathLst>
          </a:custGeom>
          <a:ln w="12700">
            <a:miter lim="400000"/>
          </a:ln>
        </p:spPr>
      </p:pic>
      <p:sp>
        <p:nvSpPr>
          <p:cNvPr id="425" name="+"/>
          <p:cNvSpPr txBox="1"/>
          <p:nvPr/>
        </p:nvSpPr>
        <p:spPr>
          <a:xfrm>
            <a:off x="8016606" y="5340588"/>
            <a:ext cx="1059181" cy="19863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12400"/>
            </a:lvl1pPr>
          </a:lstStyle>
          <a:p>
            <a:pPr/>
            <a:r>
              <a:t>+</a:t>
            </a:r>
          </a:p>
        </p:txBody>
      </p:sp>
      <p:pic>
        <p:nvPicPr>
          <p:cNvPr id="426" name="c6d1b696-bf77-4c62-9cc4-0cf1b7d2529e.png" descr="c6d1b696-bf77-4c62-9cc4-0cf1b7d2529e.png"/>
          <p:cNvPicPr>
            <a:picLocks noChangeAspect="1"/>
          </p:cNvPicPr>
          <p:nvPr/>
        </p:nvPicPr>
        <p:blipFill>
          <a:blip r:embed="rId4">
            <a:extLst/>
          </a:blip>
          <a:srcRect l="20715" t="4735" r="4014" b="8219"/>
          <a:stretch>
            <a:fillRect/>
          </a:stretch>
        </p:blipFill>
        <p:spPr>
          <a:xfrm>
            <a:off x="10100559" y="3731241"/>
            <a:ext cx="3631314" cy="6299061"/>
          </a:xfrm>
          <a:custGeom>
            <a:avLst/>
            <a:gdLst/>
            <a:ahLst/>
            <a:cxnLst>
              <a:cxn ang="0">
                <a:pos x="wd2" y="hd2"/>
              </a:cxn>
              <a:cxn ang="5400000">
                <a:pos x="wd2" y="hd2"/>
              </a:cxn>
              <a:cxn ang="10800000">
                <a:pos x="wd2" y="hd2"/>
              </a:cxn>
              <a:cxn ang="16200000">
                <a:pos x="wd2" y="hd2"/>
              </a:cxn>
            </a:cxnLst>
            <a:rect l="0" t="0" r="r" b="b"/>
            <a:pathLst>
              <a:path w="21258" h="21548" fill="norm" stroke="1" extrusionOk="0">
                <a:moveTo>
                  <a:pt x="6415" y="1"/>
                </a:moveTo>
                <a:cubicBezTo>
                  <a:pt x="6292" y="-17"/>
                  <a:pt x="6310" y="247"/>
                  <a:pt x="6387" y="1290"/>
                </a:cubicBezTo>
                <a:cubicBezTo>
                  <a:pt x="6487" y="2650"/>
                  <a:pt x="6480" y="2693"/>
                  <a:pt x="6157" y="2794"/>
                </a:cubicBezTo>
                <a:cubicBezTo>
                  <a:pt x="5974" y="2851"/>
                  <a:pt x="5825" y="2981"/>
                  <a:pt x="5825" y="3082"/>
                </a:cubicBezTo>
                <a:cubicBezTo>
                  <a:pt x="5825" y="3196"/>
                  <a:pt x="5659" y="3305"/>
                  <a:pt x="5390" y="3368"/>
                </a:cubicBezTo>
                <a:cubicBezTo>
                  <a:pt x="2279" y="4104"/>
                  <a:pt x="1184" y="4894"/>
                  <a:pt x="944" y="6571"/>
                </a:cubicBezTo>
                <a:cubicBezTo>
                  <a:pt x="880" y="7012"/>
                  <a:pt x="709" y="7505"/>
                  <a:pt x="565" y="7668"/>
                </a:cubicBezTo>
                <a:cubicBezTo>
                  <a:pt x="56" y="8241"/>
                  <a:pt x="309" y="8539"/>
                  <a:pt x="1455" y="8719"/>
                </a:cubicBezTo>
                <a:cubicBezTo>
                  <a:pt x="1820" y="8776"/>
                  <a:pt x="2171" y="8841"/>
                  <a:pt x="2235" y="8864"/>
                </a:cubicBezTo>
                <a:cubicBezTo>
                  <a:pt x="2440" y="8937"/>
                  <a:pt x="1711" y="9668"/>
                  <a:pt x="1067" y="10036"/>
                </a:cubicBezTo>
                <a:cubicBezTo>
                  <a:pt x="568" y="10320"/>
                  <a:pt x="481" y="10416"/>
                  <a:pt x="630" y="10520"/>
                </a:cubicBezTo>
                <a:cubicBezTo>
                  <a:pt x="732" y="10592"/>
                  <a:pt x="880" y="10652"/>
                  <a:pt x="960" y="10652"/>
                </a:cubicBezTo>
                <a:cubicBezTo>
                  <a:pt x="1215" y="10652"/>
                  <a:pt x="2067" y="10242"/>
                  <a:pt x="2210" y="10051"/>
                </a:cubicBezTo>
                <a:cubicBezTo>
                  <a:pt x="2490" y="9675"/>
                  <a:pt x="3075" y="9149"/>
                  <a:pt x="3225" y="9138"/>
                </a:cubicBezTo>
                <a:cubicBezTo>
                  <a:pt x="3313" y="9132"/>
                  <a:pt x="3399" y="9490"/>
                  <a:pt x="3425" y="9972"/>
                </a:cubicBezTo>
                <a:lnTo>
                  <a:pt x="3469" y="10818"/>
                </a:lnTo>
                <a:lnTo>
                  <a:pt x="2918" y="11016"/>
                </a:lnTo>
                <a:cubicBezTo>
                  <a:pt x="2201" y="11275"/>
                  <a:pt x="1017" y="12050"/>
                  <a:pt x="444" y="12636"/>
                </a:cubicBezTo>
                <a:cubicBezTo>
                  <a:pt x="155" y="12931"/>
                  <a:pt x="6" y="13200"/>
                  <a:pt x="0" y="13447"/>
                </a:cubicBezTo>
                <a:cubicBezTo>
                  <a:pt x="-9" y="13859"/>
                  <a:pt x="378" y="14211"/>
                  <a:pt x="1171" y="14531"/>
                </a:cubicBezTo>
                <a:cubicBezTo>
                  <a:pt x="1562" y="14688"/>
                  <a:pt x="1880" y="14830"/>
                  <a:pt x="1880" y="14846"/>
                </a:cubicBezTo>
                <a:cubicBezTo>
                  <a:pt x="1880" y="14862"/>
                  <a:pt x="1491" y="15025"/>
                  <a:pt x="1016" y="15210"/>
                </a:cubicBezTo>
                <a:cubicBezTo>
                  <a:pt x="194" y="15529"/>
                  <a:pt x="160" y="15558"/>
                  <a:pt x="316" y="15800"/>
                </a:cubicBezTo>
                <a:cubicBezTo>
                  <a:pt x="571" y="16195"/>
                  <a:pt x="1181" y="16776"/>
                  <a:pt x="1548" y="16971"/>
                </a:cubicBezTo>
                <a:cubicBezTo>
                  <a:pt x="1862" y="17137"/>
                  <a:pt x="1897" y="17138"/>
                  <a:pt x="2182" y="16987"/>
                </a:cubicBezTo>
                <a:cubicBezTo>
                  <a:pt x="2415" y="16863"/>
                  <a:pt x="2546" y="16850"/>
                  <a:pt x="2772" y="16928"/>
                </a:cubicBezTo>
                <a:cubicBezTo>
                  <a:pt x="2932" y="16984"/>
                  <a:pt x="3343" y="17083"/>
                  <a:pt x="3685" y="17150"/>
                </a:cubicBezTo>
                <a:cubicBezTo>
                  <a:pt x="4027" y="17216"/>
                  <a:pt x="4333" y="17311"/>
                  <a:pt x="4361" y="17362"/>
                </a:cubicBezTo>
                <a:cubicBezTo>
                  <a:pt x="4390" y="17412"/>
                  <a:pt x="4247" y="17596"/>
                  <a:pt x="4045" y="17770"/>
                </a:cubicBezTo>
                <a:cubicBezTo>
                  <a:pt x="3783" y="17997"/>
                  <a:pt x="3579" y="18079"/>
                  <a:pt x="3332" y="18058"/>
                </a:cubicBezTo>
                <a:cubicBezTo>
                  <a:pt x="3142" y="18042"/>
                  <a:pt x="2793" y="18091"/>
                  <a:pt x="2554" y="18165"/>
                </a:cubicBezTo>
                <a:cubicBezTo>
                  <a:pt x="2314" y="18240"/>
                  <a:pt x="1700" y="18417"/>
                  <a:pt x="1192" y="18560"/>
                </a:cubicBezTo>
                <a:cubicBezTo>
                  <a:pt x="-73" y="18916"/>
                  <a:pt x="-330" y="19412"/>
                  <a:pt x="446" y="19999"/>
                </a:cubicBezTo>
                <a:cubicBezTo>
                  <a:pt x="722" y="20208"/>
                  <a:pt x="970" y="20755"/>
                  <a:pt x="969" y="21152"/>
                </a:cubicBezTo>
                <a:cubicBezTo>
                  <a:pt x="969" y="21263"/>
                  <a:pt x="1048" y="21336"/>
                  <a:pt x="1148" y="21315"/>
                </a:cubicBezTo>
                <a:cubicBezTo>
                  <a:pt x="1247" y="21294"/>
                  <a:pt x="1647" y="21335"/>
                  <a:pt x="2038" y="21407"/>
                </a:cubicBezTo>
                <a:cubicBezTo>
                  <a:pt x="2913" y="21569"/>
                  <a:pt x="3725" y="21583"/>
                  <a:pt x="4387" y="21448"/>
                </a:cubicBezTo>
                <a:cubicBezTo>
                  <a:pt x="4884" y="21347"/>
                  <a:pt x="4890" y="21340"/>
                  <a:pt x="4817" y="20840"/>
                </a:cubicBezTo>
                <a:cubicBezTo>
                  <a:pt x="4739" y="20310"/>
                  <a:pt x="4400" y="19980"/>
                  <a:pt x="3931" y="19980"/>
                </a:cubicBezTo>
                <a:cubicBezTo>
                  <a:pt x="3785" y="19980"/>
                  <a:pt x="3546" y="19904"/>
                  <a:pt x="3402" y="19811"/>
                </a:cubicBezTo>
                <a:cubicBezTo>
                  <a:pt x="3157" y="19652"/>
                  <a:pt x="3159" y="19631"/>
                  <a:pt x="3418" y="19501"/>
                </a:cubicBezTo>
                <a:cubicBezTo>
                  <a:pt x="3571" y="19424"/>
                  <a:pt x="3822" y="19336"/>
                  <a:pt x="3976" y="19304"/>
                </a:cubicBezTo>
                <a:cubicBezTo>
                  <a:pt x="4129" y="19272"/>
                  <a:pt x="4301" y="19172"/>
                  <a:pt x="4357" y="19082"/>
                </a:cubicBezTo>
                <a:cubicBezTo>
                  <a:pt x="4413" y="18992"/>
                  <a:pt x="4664" y="18779"/>
                  <a:pt x="4914" y="18609"/>
                </a:cubicBezTo>
                <a:cubicBezTo>
                  <a:pt x="5165" y="18439"/>
                  <a:pt x="5539" y="18076"/>
                  <a:pt x="5746" y="17801"/>
                </a:cubicBezTo>
                <a:cubicBezTo>
                  <a:pt x="6139" y="17281"/>
                  <a:pt x="6445" y="17185"/>
                  <a:pt x="6975" y="17417"/>
                </a:cubicBezTo>
                <a:cubicBezTo>
                  <a:pt x="7330" y="17573"/>
                  <a:pt x="7676" y="19280"/>
                  <a:pt x="7393" y="19479"/>
                </a:cubicBezTo>
                <a:cubicBezTo>
                  <a:pt x="7290" y="19552"/>
                  <a:pt x="7111" y="19611"/>
                  <a:pt x="6996" y="19611"/>
                </a:cubicBezTo>
                <a:cubicBezTo>
                  <a:pt x="6005" y="19611"/>
                  <a:pt x="5618" y="20206"/>
                  <a:pt x="6410" y="20510"/>
                </a:cubicBezTo>
                <a:cubicBezTo>
                  <a:pt x="7026" y="20746"/>
                  <a:pt x="9630" y="20744"/>
                  <a:pt x="10372" y="20507"/>
                </a:cubicBezTo>
                <a:cubicBezTo>
                  <a:pt x="10791" y="20373"/>
                  <a:pt x="10883" y="20292"/>
                  <a:pt x="10843" y="20094"/>
                </a:cubicBezTo>
                <a:cubicBezTo>
                  <a:pt x="10795" y="19853"/>
                  <a:pt x="10588" y="19760"/>
                  <a:pt x="9566" y="19527"/>
                </a:cubicBezTo>
                <a:lnTo>
                  <a:pt x="9124" y="19426"/>
                </a:lnTo>
                <a:lnTo>
                  <a:pt x="9231" y="18480"/>
                </a:lnTo>
                <a:cubicBezTo>
                  <a:pt x="9290" y="17959"/>
                  <a:pt x="9408" y="17481"/>
                  <a:pt x="9494" y="17417"/>
                </a:cubicBezTo>
                <a:cubicBezTo>
                  <a:pt x="9580" y="17354"/>
                  <a:pt x="9852" y="17302"/>
                  <a:pt x="10098" y="17302"/>
                </a:cubicBezTo>
                <a:cubicBezTo>
                  <a:pt x="10457" y="17302"/>
                  <a:pt x="10621" y="17379"/>
                  <a:pt x="10936" y="17694"/>
                </a:cubicBezTo>
                <a:cubicBezTo>
                  <a:pt x="11511" y="18269"/>
                  <a:pt x="11783" y="18925"/>
                  <a:pt x="11540" y="19152"/>
                </a:cubicBezTo>
                <a:cubicBezTo>
                  <a:pt x="11328" y="19352"/>
                  <a:pt x="11288" y="19637"/>
                  <a:pt x="11459" y="19737"/>
                </a:cubicBezTo>
                <a:cubicBezTo>
                  <a:pt x="11520" y="19773"/>
                  <a:pt x="11581" y="20150"/>
                  <a:pt x="11596" y="20575"/>
                </a:cubicBezTo>
                <a:cubicBezTo>
                  <a:pt x="11611" y="21000"/>
                  <a:pt x="11672" y="21393"/>
                  <a:pt x="11731" y="21449"/>
                </a:cubicBezTo>
                <a:cubicBezTo>
                  <a:pt x="11800" y="21515"/>
                  <a:pt x="12170" y="21549"/>
                  <a:pt x="12602" y="21548"/>
                </a:cubicBezTo>
                <a:cubicBezTo>
                  <a:pt x="13034" y="21548"/>
                  <a:pt x="13530" y="21515"/>
                  <a:pt x="13852" y="21449"/>
                </a:cubicBezTo>
                <a:cubicBezTo>
                  <a:pt x="14127" y="21393"/>
                  <a:pt x="14424" y="21269"/>
                  <a:pt x="14512" y="21172"/>
                </a:cubicBezTo>
                <a:cubicBezTo>
                  <a:pt x="14600" y="21076"/>
                  <a:pt x="14822" y="20997"/>
                  <a:pt x="15007" y="20997"/>
                </a:cubicBezTo>
                <a:cubicBezTo>
                  <a:pt x="15527" y="20997"/>
                  <a:pt x="16684" y="20557"/>
                  <a:pt x="16947" y="20260"/>
                </a:cubicBezTo>
                <a:cubicBezTo>
                  <a:pt x="17162" y="20017"/>
                  <a:pt x="17156" y="19955"/>
                  <a:pt x="16880" y="19577"/>
                </a:cubicBezTo>
                <a:cubicBezTo>
                  <a:pt x="16712" y="19349"/>
                  <a:pt x="16433" y="19118"/>
                  <a:pt x="16259" y="19064"/>
                </a:cubicBezTo>
                <a:cubicBezTo>
                  <a:pt x="15590" y="18854"/>
                  <a:pt x="14399" y="19009"/>
                  <a:pt x="13882" y="19374"/>
                </a:cubicBezTo>
                <a:cubicBezTo>
                  <a:pt x="13629" y="19552"/>
                  <a:pt x="13356" y="19468"/>
                  <a:pt x="13476" y="19247"/>
                </a:cubicBezTo>
                <a:cubicBezTo>
                  <a:pt x="13525" y="19157"/>
                  <a:pt x="13455" y="19031"/>
                  <a:pt x="13323" y="18966"/>
                </a:cubicBezTo>
                <a:cubicBezTo>
                  <a:pt x="13190" y="18902"/>
                  <a:pt x="13083" y="18715"/>
                  <a:pt x="13083" y="18551"/>
                </a:cubicBezTo>
                <a:cubicBezTo>
                  <a:pt x="13083" y="18386"/>
                  <a:pt x="12874" y="18009"/>
                  <a:pt x="12619" y="17713"/>
                </a:cubicBezTo>
                <a:cubicBezTo>
                  <a:pt x="12136" y="17153"/>
                  <a:pt x="12129" y="17025"/>
                  <a:pt x="12579" y="17025"/>
                </a:cubicBezTo>
                <a:cubicBezTo>
                  <a:pt x="12726" y="17025"/>
                  <a:pt x="13078" y="16942"/>
                  <a:pt x="13360" y="16842"/>
                </a:cubicBezTo>
                <a:cubicBezTo>
                  <a:pt x="13758" y="16699"/>
                  <a:pt x="13873" y="16595"/>
                  <a:pt x="13873" y="16376"/>
                </a:cubicBezTo>
                <a:cubicBezTo>
                  <a:pt x="13873" y="16130"/>
                  <a:pt x="13782" y="16073"/>
                  <a:pt x="13162" y="15917"/>
                </a:cubicBezTo>
                <a:cubicBezTo>
                  <a:pt x="12772" y="15819"/>
                  <a:pt x="12451" y="15688"/>
                  <a:pt x="12451" y="15625"/>
                </a:cubicBezTo>
                <a:cubicBezTo>
                  <a:pt x="12451" y="15563"/>
                  <a:pt x="12640" y="15396"/>
                  <a:pt x="12869" y="15256"/>
                </a:cubicBezTo>
                <a:lnTo>
                  <a:pt x="13285" y="15001"/>
                </a:lnTo>
                <a:lnTo>
                  <a:pt x="12781" y="14665"/>
                </a:lnTo>
                <a:cubicBezTo>
                  <a:pt x="12054" y="14180"/>
                  <a:pt x="12141" y="14110"/>
                  <a:pt x="13794" y="13833"/>
                </a:cubicBezTo>
                <a:cubicBezTo>
                  <a:pt x="14719" y="13678"/>
                  <a:pt x="15293" y="13478"/>
                  <a:pt x="15293" y="13310"/>
                </a:cubicBezTo>
                <a:cubicBezTo>
                  <a:pt x="15293" y="13264"/>
                  <a:pt x="15508" y="13071"/>
                  <a:pt x="15771" y="12879"/>
                </a:cubicBezTo>
                <a:cubicBezTo>
                  <a:pt x="16333" y="12470"/>
                  <a:pt x="16509" y="11987"/>
                  <a:pt x="16252" y="11558"/>
                </a:cubicBezTo>
                <a:cubicBezTo>
                  <a:pt x="16095" y="11294"/>
                  <a:pt x="16107" y="11233"/>
                  <a:pt x="16350" y="11114"/>
                </a:cubicBezTo>
                <a:cubicBezTo>
                  <a:pt x="16505" y="11037"/>
                  <a:pt x="16737" y="10851"/>
                  <a:pt x="16863" y="10698"/>
                </a:cubicBezTo>
                <a:cubicBezTo>
                  <a:pt x="17228" y="10260"/>
                  <a:pt x="17365" y="10178"/>
                  <a:pt x="17567" y="10276"/>
                </a:cubicBezTo>
                <a:cubicBezTo>
                  <a:pt x="17775" y="10377"/>
                  <a:pt x="17984" y="10309"/>
                  <a:pt x="18211" y="10068"/>
                </a:cubicBezTo>
                <a:cubicBezTo>
                  <a:pt x="18373" y="9896"/>
                  <a:pt x="18805" y="9750"/>
                  <a:pt x="20381" y="9327"/>
                </a:cubicBezTo>
                <a:cubicBezTo>
                  <a:pt x="20987" y="9165"/>
                  <a:pt x="21235" y="9086"/>
                  <a:pt x="21257" y="8988"/>
                </a:cubicBezTo>
                <a:cubicBezTo>
                  <a:pt x="21270" y="8928"/>
                  <a:pt x="21201" y="8862"/>
                  <a:pt x="21080" y="8765"/>
                </a:cubicBezTo>
                <a:cubicBezTo>
                  <a:pt x="20881" y="8605"/>
                  <a:pt x="20841" y="8608"/>
                  <a:pt x="20172" y="8804"/>
                </a:cubicBezTo>
                <a:cubicBezTo>
                  <a:pt x="19787" y="8917"/>
                  <a:pt x="19297" y="9101"/>
                  <a:pt x="19080" y="9213"/>
                </a:cubicBezTo>
                <a:cubicBezTo>
                  <a:pt x="18863" y="9325"/>
                  <a:pt x="18493" y="9487"/>
                  <a:pt x="18260" y="9571"/>
                </a:cubicBezTo>
                <a:lnTo>
                  <a:pt x="17835" y="9725"/>
                </a:lnTo>
                <a:lnTo>
                  <a:pt x="17391" y="9243"/>
                </a:lnTo>
                <a:cubicBezTo>
                  <a:pt x="17147" y="8977"/>
                  <a:pt x="16828" y="8746"/>
                  <a:pt x="16680" y="8730"/>
                </a:cubicBezTo>
                <a:cubicBezTo>
                  <a:pt x="16452" y="8704"/>
                  <a:pt x="16404" y="8795"/>
                  <a:pt x="16364" y="9324"/>
                </a:cubicBezTo>
                <a:cubicBezTo>
                  <a:pt x="16318" y="9931"/>
                  <a:pt x="16304" y="9949"/>
                  <a:pt x="15843" y="10021"/>
                </a:cubicBezTo>
                <a:cubicBezTo>
                  <a:pt x="15583" y="10061"/>
                  <a:pt x="14698" y="10322"/>
                  <a:pt x="13873" y="10599"/>
                </a:cubicBezTo>
                <a:cubicBezTo>
                  <a:pt x="13049" y="10876"/>
                  <a:pt x="12319" y="11071"/>
                  <a:pt x="12254" y="11034"/>
                </a:cubicBezTo>
                <a:cubicBezTo>
                  <a:pt x="12087" y="10937"/>
                  <a:pt x="11847" y="8591"/>
                  <a:pt x="11994" y="8492"/>
                </a:cubicBezTo>
                <a:cubicBezTo>
                  <a:pt x="12232" y="8332"/>
                  <a:pt x="12789" y="9015"/>
                  <a:pt x="12714" y="9376"/>
                </a:cubicBezTo>
                <a:cubicBezTo>
                  <a:pt x="12662" y="9627"/>
                  <a:pt x="12708" y="9730"/>
                  <a:pt x="12890" y="9771"/>
                </a:cubicBezTo>
                <a:cubicBezTo>
                  <a:pt x="13562" y="9922"/>
                  <a:pt x="13501" y="9142"/>
                  <a:pt x="12772" y="8244"/>
                </a:cubicBezTo>
                <a:cubicBezTo>
                  <a:pt x="12234" y="7581"/>
                  <a:pt x="12188" y="7671"/>
                  <a:pt x="13313" y="7206"/>
                </a:cubicBezTo>
                <a:cubicBezTo>
                  <a:pt x="13585" y="7094"/>
                  <a:pt x="13715" y="6954"/>
                  <a:pt x="13715" y="6775"/>
                </a:cubicBezTo>
                <a:cubicBezTo>
                  <a:pt x="13715" y="6384"/>
                  <a:pt x="13580" y="6242"/>
                  <a:pt x="13027" y="6041"/>
                </a:cubicBezTo>
                <a:cubicBezTo>
                  <a:pt x="12655" y="5906"/>
                  <a:pt x="12441" y="5712"/>
                  <a:pt x="12170" y="5266"/>
                </a:cubicBezTo>
                <a:cubicBezTo>
                  <a:pt x="11561" y="4266"/>
                  <a:pt x="10243" y="3577"/>
                  <a:pt x="8594" y="3395"/>
                </a:cubicBezTo>
                <a:cubicBezTo>
                  <a:pt x="8128" y="3344"/>
                  <a:pt x="7951" y="3270"/>
                  <a:pt x="7823" y="3071"/>
                </a:cubicBezTo>
                <a:cubicBezTo>
                  <a:pt x="7731" y="2929"/>
                  <a:pt x="7537" y="2793"/>
                  <a:pt x="7391" y="2771"/>
                </a:cubicBezTo>
                <a:cubicBezTo>
                  <a:pt x="7166" y="2736"/>
                  <a:pt x="7107" y="2542"/>
                  <a:pt x="7010" y="1515"/>
                </a:cubicBezTo>
                <a:cubicBezTo>
                  <a:pt x="6914" y="509"/>
                  <a:pt x="6842" y="265"/>
                  <a:pt x="6589" y="95"/>
                </a:cubicBezTo>
                <a:cubicBezTo>
                  <a:pt x="6514" y="44"/>
                  <a:pt x="6456" y="7"/>
                  <a:pt x="6415" y="1"/>
                </a:cubicBezTo>
                <a:close/>
                <a:moveTo>
                  <a:pt x="8499" y="21367"/>
                </a:moveTo>
                <a:cubicBezTo>
                  <a:pt x="8234" y="21367"/>
                  <a:pt x="8053" y="21403"/>
                  <a:pt x="8100" y="21447"/>
                </a:cubicBezTo>
                <a:cubicBezTo>
                  <a:pt x="8178" y="21521"/>
                  <a:pt x="8980" y="21480"/>
                  <a:pt x="8980" y="21402"/>
                </a:cubicBezTo>
                <a:cubicBezTo>
                  <a:pt x="8980" y="21382"/>
                  <a:pt x="8765" y="21367"/>
                  <a:pt x="8499" y="21367"/>
                </a:cubicBezTo>
                <a:close/>
                <a:moveTo>
                  <a:pt x="6594" y="21377"/>
                </a:moveTo>
                <a:cubicBezTo>
                  <a:pt x="6480" y="21377"/>
                  <a:pt x="6360" y="21383"/>
                  <a:pt x="6262" y="21394"/>
                </a:cubicBezTo>
                <a:cubicBezTo>
                  <a:pt x="6065" y="21416"/>
                  <a:pt x="6189" y="21435"/>
                  <a:pt x="6536" y="21436"/>
                </a:cubicBezTo>
                <a:cubicBezTo>
                  <a:pt x="6883" y="21437"/>
                  <a:pt x="7042" y="21418"/>
                  <a:pt x="6891" y="21395"/>
                </a:cubicBezTo>
                <a:cubicBezTo>
                  <a:pt x="6816" y="21384"/>
                  <a:pt x="6708" y="21378"/>
                  <a:pt x="6594" y="21377"/>
                </a:cubicBezTo>
                <a:close/>
              </a:path>
            </a:pathLst>
          </a:custGeom>
          <a:ln w="12700">
            <a:miter lim="400000"/>
          </a:ln>
        </p:spPr>
      </p:pic>
      <p:sp>
        <p:nvSpPr>
          <p:cNvPr id="427" name="Freccia 10"/>
          <p:cNvSpPr/>
          <p:nvPr/>
        </p:nvSpPr>
        <p:spPr>
          <a:xfrm>
            <a:off x="14585328" y="5549743"/>
            <a:ext cx="2561537" cy="20830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5E5E5E"/>
          </a:solidFill>
          <a:ln w="12700">
            <a:miter lim="400000"/>
          </a:ln>
        </p:spPr>
        <p:txBody>
          <a:bodyPr lIns="50800" tIns="50800" rIns="50800" bIns="50800" anchor="ctr"/>
          <a:lstStyle/>
          <a:p>
            <a:pPr defTabSz="825500">
              <a:defRPr sz="3200">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9" name="CONCLUSIONI"/>
          <p:cNvSpPr txBox="1"/>
          <p:nvPr/>
        </p:nvSpPr>
        <p:spPr>
          <a:xfrm>
            <a:off x="8756808" y="945165"/>
            <a:ext cx="6870384" cy="12296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7500"/>
            </a:lvl1pPr>
          </a:lstStyle>
          <a:p>
            <a:pPr/>
            <a:r>
              <a:t>CONCLUSIONI</a:t>
            </a:r>
          </a:p>
        </p:txBody>
      </p:sp>
      <p:sp>
        <p:nvSpPr>
          <p:cNvPr id="430" name="OMM farmaci sicuri con minimi effetti collaterali"/>
          <p:cNvSpPr txBox="1"/>
          <p:nvPr/>
        </p:nvSpPr>
        <p:spPr>
          <a:xfrm>
            <a:off x="2824117" y="3995125"/>
            <a:ext cx="14122045" cy="8705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a:defRPr sz="5200"/>
            </a:lvl1pPr>
          </a:lstStyle>
          <a:p>
            <a:pPr/>
            <a:r>
              <a:t>OMM farmaci sicuri con minimi effetti collaterali</a:t>
            </a:r>
          </a:p>
        </p:txBody>
      </p:sp>
      <p:sp>
        <p:nvSpPr>
          <p:cNvPr id="431" name="Dovrebbero essere sempre considerati come possibile T. in caso di WR o IWL"/>
          <p:cNvSpPr txBox="1"/>
          <p:nvPr/>
        </p:nvSpPr>
        <p:spPr>
          <a:xfrm>
            <a:off x="2815829" y="5884917"/>
            <a:ext cx="17727550" cy="16579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5200"/>
            </a:lvl1pPr>
          </a:lstStyle>
          <a:p>
            <a:pPr/>
            <a:r>
              <a:t>Dovrebbero essere sempre considerati come possibile T. in caso di WR o IWL</a:t>
            </a:r>
          </a:p>
        </p:txBody>
      </p:sp>
      <p:sp>
        <p:nvSpPr>
          <p:cNvPr id="432" name="La T. dell’Obesità andrebbe riconsiderata come altre malattie croniche (diabete, cancro) per la quale ci si può avvalere di più linee terapeutiche (OMM, endoscopia, Chirurgia, ecc)"/>
          <p:cNvSpPr txBox="1"/>
          <p:nvPr/>
        </p:nvSpPr>
        <p:spPr>
          <a:xfrm>
            <a:off x="2815829" y="8168408"/>
            <a:ext cx="17727550" cy="323270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5200"/>
            </a:lvl1pPr>
          </a:lstStyle>
          <a:p>
            <a:pPr/>
            <a:r>
              <a:t>La T. dell’Obesità andrebbe riconsiderata come altre malattie croniche (diabete, cancro) per la quale ci si può avvalere di più linee terapeutiche (OMM, endoscopia, Chirurgia, ecc)</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sono direttamente coinvolte nel controllo del bilancio energetico"/>
          <p:cNvSpPr txBox="1"/>
          <p:nvPr/>
        </p:nvSpPr>
        <p:spPr>
          <a:xfrm>
            <a:off x="1868666" y="7254072"/>
            <a:ext cx="20043903" cy="9202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500"/>
            </a:lvl1pPr>
          </a:lstStyle>
          <a:p>
            <a:pPr/>
            <a:r>
              <a:t>sono direttamente coinvolte nel controllo del bilancio energetico</a:t>
            </a:r>
          </a:p>
        </p:txBody>
      </p:sp>
      <p:sp>
        <p:nvSpPr>
          <p:cNvPr id="171" name="Sumithran P, Prendergast LA, Delbridge E, et al. Long-term persistence of hormonal adaptations to weight loss. N Engl J Med. 2011;365:1597–604.…"/>
          <p:cNvSpPr txBox="1"/>
          <p:nvPr/>
        </p:nvSpPr>
        <p:spPr>
          <a:xfrm>
            <a:off x="9223691" y="12046290"/>
            <a:ext cx="15061312" cy="933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i="1" sz="1800"/>
            </a:pPr>
            <a:r>
              <a:t>Sumithran P, Prendergast LA, Delbridge E, et al. Long-term persistence of hormonal adaptations to weight loss. N Engl J Med. 2011;365:1597–604.</a:t>
            </a:r>
            <a:br/>
          </a:p>
          <a:p>
            <a:pPr algn="l">
              <a:defRPr i="1" sz="1800"/>
            </a:pPr>
            <a:r>
              <a:t>Gadde KM, Martin CK, Berthoud HR, Heymsfield SB. Obesity: Pathophysiology and management. J Am Coll Cardiol. 2018;71:69–84.</a:t>
            </a:r>
          </a:p>
        </p:txBody>
      </p:sp>
      <p:sp>
        <p:nvSpPr>
          <p:cNvPr id="172" name="Ipotalamo"/>
          <p:cNvSpPr/>
          <p:nvPr/>
        </p:nvSpPr>
        <p:spPr>
          <a:xfrm>
            <a:off x="11580697" y="3160936"/>
            <a:ext cx="3825575" cy="2246203"/>
          </a:xfrm>
          <a:prstGeom prst="roundRect">
            <a:avLst>
              <a:gd name="adj" fmla="val 8481"/>
            </a:avLst>
          </a:prstGeom>
          <a:solidFill>
            <a:srgbClr val="00A1FF"/>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5500">
                <a:solidFill>
                  <a:srgbClr val="000000"/>
                </a:solidFill>
              </a:defRPr>
            </a:lvl1pPr>
          </a:lstStyle>
          <a:p>
            <a:pPr/>
            <a:r>
              <a:t>Ipotalamo</a:t>
            </a:r>
          </a:p>
        </p:txBody>
      </p:sp>
      <p:sp>
        <p:nvSpPr>
          <p:cNvPr id="173" name="area mesolimbica"/>
          <p:cNvSpPr/>
          <p:nvPr/>
        </p:nvSpPr>
        <p:spPr>
          <a:xfrm>
            <a:off x="7913947" y="899737"/>
            <a:ext cx="7419811" cy="2482360"/>
          </a:xfrm>
          <a:prstGeom prst="roundRect">
            <a:avLst>
              <a:gd name="adj" fmla="val 7674"/>
            </a:avLst>
          </a:prstGeom>
          <a:solidFill>
            <a:schemeClr val="accent4">
              <a:hueOff val="-476017"/>
              <a:lumOff val="-10042"/>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5500">
                <a:solidFill>
                  <a:srgbClr val="000000"/>
                </a:solidFill>
              </a:defRPr>
            </a:lvl1pPr>
          </a:lstStyle>
          <a:p>
            <a:pPr/>
            <a:r>
              <a:t>area mesolimbica</a:t>
            </a:r>
          </a:p>
        </p:txBody>
      </p:sp>
      <p:sp>
        <p:nvSpPr>
          <p:cNvPr id="174" name="corteccia prefrontale"/>
          <p:cNvSpPr/>
          <p:nvPr/>
        </p:nvSpPr>
        <p:spPr>
          <a:xfrm>
            <a:off x="7901476" y="2752513"/>
            <a:ext cx="3712862" cy="2654626"/>
          </a:xfrm>
          <a:prstGeom prst="roundRect">
            <a:avLst>
              <a:gd name="adj" fmla="val 15000"/>
            </a:avLst>
          </a:prstGeom>
          <a:solidFill>
            <a:srgbClr val="60D937"/>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5500">
                <a:solidFill>
                  <a:srgbClr val="000000"/>
                </a:solidFill>
              </a:defRPr>
            </a:lvl1pPr>
          </a:lstStyle>
          <a:p>
            <a:pPr/>
            <a:r>
              <a:t>corteccia prefrontale</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4" name="liraglutide, 3.0 mg"/>
          <p:cNvSpPr txBox="1"/>
          <p:nvPr/>
        </p:nvSpPr>
        <p:spPr>
          <a:xfrm>
            <a:off x="1367365" y="8114448"/>
            <a:ext cx="20089509" cy="8705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5200"/>
            </a:lvl1pPr>
          </a:lstStyle>
          <a:p>
            <a:pPr/>
            <a:r>
              <a:t>liraglutide, 3.0 mg</a:t>
            </a:r>
          </a:p>
        </p:txBody>
      </p:sp>
      <p:pic>
        <p:nvPicPr>
          <p:cNvPr id="435" name="Schermata 2025-10-27 alle 19.38.36.png" descr="Schermata 2025-10-27 alle 19.38.36.png"/>
          <p:cNvPicPr>
            <a:picLocks noChangeAspect="1"/>
          </p:cNvPicPr>
          <p:nvPr/>
        </p:nvPicPr>
        <p:blipFill>
          <a:blip r:embed="rId2">
            <a:extLst/>
          </a:blip>
          <a:stretch>
            <a:fillRect/>
          </a:stretch>
        </p:blipFill>
        <p:spPr>
          <a:xfrm>
            <a:off x="-9365" y="-36880"/>
            <a:ext cx="12280901" cy="6159501"/>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gt; perdita di peso rispetto a entrambi gli approcci utilizzati da soli"/>
          <p:cNvSpPr txBox="1"/>
          <p:nvPr/>
        </p:nvSpPr>
        <p:spPr>
          <a:xfrm>
            <a:off x="4524384" y="7653815"/>
            <a:ext cx="14620071" cy="17584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5500"/>
            </a:lvl1pPr>
          </a:lstStyle>
          <a:p>
            <a:pPr/>
            <a:r>
              <a:t>&gt; perdita di peso rispetto a entrambi gli approcci utilizzati da soli</a:t>
            </a:r>
          </a:p>
        </p:txBody>
      </p:sp>
      <p:sp>
        <p:nvSpPr>
          <p:cNvPr id="438" name="Kalarchian M, Turk M, Elliott J, Gourash W. Lifestyle Management for Enhancing Outcomes after bariatric surgery. Curr Diabetes Reports. 2014…"/>
          <p:cNvSpPr txBox="1"/>
          <p:nvPr/>
        </p:nvSpPr>
        <p:spPr>
          <a:xfrm>
            <a:off x="804566" y="11472336"/>
            <a:ext cx="17910582" cy="2051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i="1" sz="1800"/>
            </a:pPr>
            <a:r>
              <a:t>Kalarchian M, Turk M, Elliott J, Gourash W. Lifestyle Management for Enhancing Outcomes after bariatric surgery. Curr Diabetes Reports. 2014 </a:t>
            </a:r>
            <a:br/>
          </a:p>
          <a:p>
            <a:pPr algn="l">
              <a:defRPr i="1" sz="1800"/>
            </a:pPr>
            <a:r>
              <a:t>Wadden TA, Berkowitz RI, Womble LG, et al. Randomized trial of life- style modification and pharmacotherapy for obesity. N Engl J Med. 2005 </a:t>
            </a:r>
            <a:br/>
          </a:p>
          <a:p>
            <a:pPr algn="l">
              <a:defRPr i="1" sz="1800"/>
            </a:pPr>
            <a:r>
              <a:t>Berkowitz RI, Wadden TA, Tershakovec AM, Cronquist JL. Behavior therapy and sibutramine for the treatment of adolescent obesity: a randomized controlled trial. JAMA. 2003 </a:t>
            </a:r>
            <a:br/>
          </a:p>
        </p:txBody>
      </p:sp>
      <p:pic>
        <p:nvPicPr>
          <p:cNvPr id="439" name="istockphoto-1285359800-612x612.jpg" descr="istockphoto-1285359800-612x612.jpg"/>
          <p:cNvPicPr>
            <a:picLocks noChangeAspect="1"/>
          </p:cNvPicPr>
          <p:nvPr/>
        </p:nvPicPr>
        <p:blipFill>
          <a:blip r:embed="rId2">
            <a:extLst/>
          </a:blip>
          <a:stretch>
            <a:fillRect/>
          </a:stretch>
        </p:blipFill>
        <p:spPr>
          <a:xfrm>
            <a:off x="9648593" y="1899045"/>
            <a:ext cx="2463128" cy="3694692"/>
          </a:xfrm>
          <a:prstGeom prst="rect">
            <a:avLst/>
          </a:prstGeom>
          <a:ln w="12700">
            <a:miter lim="400000"/>
          </a:ln>
        </p:spPr>
      </p:pic>
      <p:pic>
        <p:nvPicPr>
          <p:cNvPr id="440" name="d23c50b64de48e8a3afd8740b0ae2d00.jpg" descr="d23c50b64de48e8a3afd8740b0ae2d00.jpg"/>
          <p:cNvPicPr>
            <a:picLocks noChangeAspect="1"/>
          </p:cNvPicPr>
          <p:nvPr/>
        </p:nvPicPr>
        <p:blipFill>
          <a:blip r:embed="rId3">
            <a:extLst/>
          </a:blip>
          <a:stretch>
            <a:fillRect/>
          </a:stretch>
        </p:blipFill>
        <p:spPr>
          <a:xfrm>
            <a:off x="15243023" y="1172842"/>
            <a:ext cx="4770418" cy="4770418"/>
          </a:xfrm>
          <a:prstGeom prst="rect">
            <a:avLst/>
          </a:prstGeom>
          <a:ln w="12700">
            <a:miter lim="400000"/>
          </a:ln>
        </p:spPr>
      </p:pic>
      <p:sp>
        <p:nvSpPr>
          <p:cNvPr id="441" name="+"/>
          <p:cNvSpPr txBox="1"/>
          <p:nvPr/>
        </p:nvSpPr>
        <p:spPr>
          <a:xfrm>
            <a:off x="13025099" y="3337035"/>
            <a:ext cx="533401" cy="9202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500"/>
            </a:lvl1pPr>
          </a:lstStyle>
          <a:p>
            <a:pPr/>
            <a:r>
              <a:t>+</a:t>
            </a:r>
          </a:p>
        </p:txBody>
      </p:sp>
      <p:sp>
        <p:nvSpPr>
          <p:cNvPr id="442" name="Diversi studi:"/>
          <p:cNvSpPr txBox="1"/>
          <p:nvPr/>
        </p:nvSpPr>
        <p:spPr>
          <a:xfrm>
            <a:off x="2630370" y="3097929"/>
            <a:ext cx="4137661" cy="9202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500"/>
            </a:lvl1pPr>
          </a:lstStyle>
          <a:p>
            <a:pPr/>
            <a:r>
              <a:t>Diversi studi:</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4" name="I meccanismi omeostatici:…"/>
          <p:cNvSpPr txBox="1"/>
          <p:nvPr/>
        </p:nvSpPr>
        <p:spPr>
          <a:xfrm>
            <a:off x="2131008" y="2017304"/>
            <a:ext cx="21648177" cy="93022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5500"/>
            </a:pPr>
            <a:r>
              <a:t>I meccanismi omeostatici:</a:t>
            </a:r>
          </a:p>
          <a:p>
            <a:pPr algn="l">
              <a:defRPr sz="5500"/>
            </a:pPr>
            <a:r>
              <a:t>segnali periferici dal tratto GI (per informazioni sull'assunzione di cibo) e dal tessuto adiposo (per l'uso di energia) che vengono trasmessi attraverso il </a:t>
            </a:r>
            <a:r>
              <a:rPr>
                <a:solidFill>
                  <a:schemeClr val="accent4">
                    <a:hueOff val="-476017"/>
                    <a:lumOff val="-10042"/>
                  </a:schemeClr>
                </a:solidFill>
              </a:rPr>
              <a:t>nervo vago</a:t>
            </a:r>
            <a:r>
              <a:t> e attraverso il </a:t>
            </a:r>
            <a:r>
              <a:rPr>
                <a:solidFill>
                  <a:schemeClr val="accent4">
                    <a:hueOff val="-476017"/>
                    <a:lumOff val="-10042"/>
                  </a:schemeClr>
                </a:solidFill>
              </a:rPr>
              <a:t>SNC</a:t>
            </a:r>
            <a:r>
              <a:t>, dove vengono elaborati nel tronco cerebrale e nell'ipotalamo. I percorsi neurali specializzati nella sazietà, nella fame e nel dispendio energetico sono attivati in modo permanente.17-19</a:t>
            </a:r>
          </a:p>
          <a:p>
            <a:pPr algn="l">
              <a:defRPr sz="5500"/>
            </a:pPr>
          </a:p>
          <a:p>
            <a:pPr algn="l">
              <a:defRPr sz="5500"/>
            </a:pPr>
            <a:r>
              <a:t>Questi percorsi sono stati programmati attraverso millenni di sviluppo filogenetico umano in modo che l'omeostasi mantenga il peso di una persona al più alto livello possibile.19,20</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6" name="OBESITA’"/>
          <p:cNvSpPr txBox="1"/>
          <p:nvPr/>
        </p:nvSpPr>
        <p:spPr>
          <a:xfrm>
            <a:off x="17332921" y="268116"/>
            <a:ext cx="4383406" cy="12296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7500"/>
            </a:lvl1pPr>
          </a:lstStyle>
          <a:p>
            <a:pPr/>
            <a:r>
              <a:t>OBESITA’</a:t>
            </a:r>
          </a:p>
        </p:txBody>
      </p:sp>
      <p:sp>
        <p:nvSpPr>
          <p:cNvPr id="447" name="malattia cronica"/>
          <p:cNvSpPr/>
          <p:nvPr/>
        </p:nvSpPr>
        <p:spPr>
          <a:xfrm>
            <a:off x="2583121" y="4386106"/>
            <a:ext cx="5547621" cy="2956681"/>
          </a:xfrm>
          <a:prstGeom prst="roundRect">
            <a:avLst>
              <a:gd name="adj" fmla="val 8481"/>
            </a:avLst>
          </a:prstGeom>
          <a:solidFill>
            <a:srgbClr val="00A1FF"/>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6000">
                <a:solidFill>
                  <a:srgbClr val="FFFFFF"/>
                </a:solidFill>
              </a:defRPr>
            </a:lvl1pPr>
          </a:lstStyle>
          <a:p>
            <a:pPr/>
            <a:r>
              <a:t>malattia cronica</a:t>
            </a:r>
          </a:p>
        </p:txBody>
      </p:sp>
      <p:sp>
        <p:nvSpPr>
          <p:cNvPr id="448" name="recidivante"/>
          <p:cNvSpPr/>
          <p:nvPr/>
        </p:nvSpPr>
        <p:spPr>
          <a:xfrm>
            <a:off x="5485312" y="6979459"/>
            <a:ext cx="4832072" cy="3261263"/>
          </a:xfrm>
          <a:prstGeom prst="roundRect">
            <a:avLst>
              <a:gd name="adj" fmla="val 5841"/>
            </a:avLst>
          </a:prstGeom>
          <a:solidFill>
            <a:schemeClr val="accent4">
              <a:hueOff val="-476017"/>
              <a:lumOff val="-10042"/>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6000">
                <a:solidFill>
                  <a:srgbClr val="FFFFFF"/>
                </a:solidFill>
              </a:defRPr>
            </a:lvl1pPr>
          </a:lstStyle>
          <a:p>
            <a:pPr/>
            <a:r>
              <a:t>recidivante</a:t>
            </a:r>
          </a:p>
        </p:txBody>
      </p:sp>
      <p:sp>
        <p:nvSpPr>
          <p:cNvPr id="449" name="progressiva"/>
          <p:cNvSpPr/>
          <p:nvPr/>
        </p:nvSpPr>
        <p:spPr>
          <a:xfrm>
            <a:off x="7720215" y="3916108"/>
            <a:ext cx="4696695" cy="3253293"/>
          </a:xfrm>
          <a:prstGeom prst="roundRect">
            <a:avLst>
              <a:gd name="adj" fmla="val 15000"/>
            </a:avLst>
          </a:prstGeom>
          <a:solidFill>
            <a:srgbClr val="60D937"/>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6000">
                <a:solidFill>
                  <a:srgbClr val="FFFFFF"/>
                </a:solidFill>
              </a:defRPr>
            </a:lvl1pPr>
          </a:lstStyle>
          <a:p>
            <a:pPr/>
            <a:r>
              <a:t>progressiva</a:t>
            </a:r>
          </a:p>
        </p:txBody>
      </p:sp>
      <p:sp>
        <p:nvSpPr>
          <p:cNvPr id="450" name="Freccia 10"/>
          <p:cNvSpPr/>
          <p:nvPr/>
        </p:nvSpPr>
        <p:spPr>
          <a:xfrm rot="1355515">
            <a:off x="3039984" y="7155695"/>
            <a:ext cx="2561537" cy="20830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5E5E5E"/>
          </a:solidFill>
          <a:ln w="12700">
            <a:miter lim="400000"/>
          </a:ln>
        </p:spPr>
        <p:txBody>
          <a:bodyPr lIns="50800" tIns="50800" rIns="50800" bIns="50800" anchor="ctr"/>
          <a:lstStyle/>
          <a:p>
            <a:pPr defTabSz="825500">
              <a:defRPr sz="3200">
                <a:latin typeface="Helvetica Neue Medium"/>
                <a:ea typeface="Helvetica Neue Medium"/>
                <a:cs typeface="Helvetica Neue Medium"/>
                <a:sym typeface="Helvetica Neue Medium"/>
              </a:defRPr>
            </a:pPr>
          </a:p>
        </p:txBody>
      </p:sp>
      <p:sp>
        <p:nvSpPr>
          <p:cNvPr id="451" name="Freccia 10"/>
          <p:cNvSpPr/>
          <p:nvPr/>
        </p:nvSpPr>
        <p:spPr>
          <a:xfrm rot="17477977">
            <a:off x="9897520" y="7524952"/>
            <a:ext cx="2561538" cy="20830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5E5E5E"/>
          </a:solidFill>
          <a:ln w="12700">
            <a:miter lim="400000"/>
          </a:ln>
        </p:spPr>
        <p:txBody>
          <a:bodyPr lIns="50800" tIns="50800" rIns="50800" bIns="50800" anchor="ctr"/>
          <a:lstStyle/>
          <a:p>
            <a:pPr defTabSz="825500">
              <a:defRPr sz="3200">
                <a:latin typeface="Helvetica Neue Medium"/>
                <a:ea typeface="Helvetica Neue Medium"/>
                <a:cs typeface="Helvetica Neue Medium"/>
                <a:sym typeface="Helvetica Neue Medium"/>
              </a:defRPr>
            </a:pPr>
          </a:p>
        </p:txBody>
      </p:sp>
      <p:sp>
        <p:nvSpPr>
          <p:cNvPr id="452" name="Freccia 10"/>
          <p:cNvSpPr/>
          <p:nvPr/>
        </p:nvSpPr>
        <p:spPr>
          <a:xfrm rot="9380967">
            <a:off x="5706806" y="2406598"/>
            <a:ext cx="2561538" cy="20830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5E5E5E"/>
          </a:solidFill>
          <a:ln w="12700">
            <a:miter lim="400000"/>
          </a:ln>
        </p:spPr>
        <p:txBody>
          <a:bodyPr lIns="50800" tIns="50800" rIns="50800" bIns="50800" anchor="ctr"/>
          <a:lstStyle/>
          <a:p>
            <a:pPr defTabSz="825500">
              <a:defRPr sz="3200">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TERAPIA FARMACOLOGICA…"/>
          <p:cNvSpPr txBox="1"/>
          <p:nvPr/>
        </p:nvSpPr>
        <p:spPr>
          <a:xfrm>
            <a:off x="5706427" y="5876057"/>
            <a:ext cx="12971146" cy="19638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cap="all" sz="7500"/>
            </a:pPr>
            <a:r>
              <a:t>TERAPIA FARMACOLOGICA</a:t>
            </a:r>
          </a:p>
          <a:p>
            <a:pPr>
              <a:defRPr b="1" cap="all" sz="4700"/>
            </a:pPr>
            <a:r>
              <a:t>OMM (obesity managment medication)</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Gli interventi sullo STILE DI VITA + T. FARMACO. sono stati spesso deludenti…"/>
          <p:cNvSpPr txBox="1"/>
          <p:nvPr/>
        </p:nvSpPr>
        <p:spPr>
          <a:xfrm>
            <a:off x="1457781" y="3317750"/>
            <a:ext cx="21468439" cy="17838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5500"/>
            </a:pPr>
            <a:r>
              <a:t>Gli interventi sullo </a:t>
            </a:r>
            <a:r>
              <a:rPr b="1">
                <a:solidFill>
                  <a:schemeClr val="accent1">
                    <a:lumOff val="-13575"/>
                  </a:schemeClr>
                </a:solidFill>
              </a:rPr>
              <a:t>STILE DI VITA</a:t>
            </a:r>
            <a:r>
              <a:t> + </a:t>
            </a:r>
            <a:r>
              <a:rPr b="1">
                <a:solidFill>
                  <a:schemeClr val="accent4">
                    <a:hueOff val="-1247790"/>
                    <a:lumOff val="-12326"/>
                  </a:schemeClr>
                </a:solidFill>
              </a:rPr>
              <a:t>T. FARMACO</a:t>
            </a:r>
            <a:r>
              <a:t>. sono stati spesso deludenti…</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TERAPIA FARMACOLOGICA"/>
          <p:cNvSpPr txBox="1"/>
          <p:nvPr/>
        </p:nvSpPr>
        <p:spPr>
          <a:xfrm>
            <a:off x="5706427" y="570032"/>
            <a:ext cx="12971146" cy="12296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7500"/>
            </a:lvl1pPr>
          </a:lstStyle>
          <a:p>
            <a:pPr/>
            <a:r>
              <a:t>TERAPIA FARMACOLOGICA</a:t>
            </a:r>
          </a:p>
        </p:txBody>
      </p:sp>
      <p:sp>
        <p:nvSpPr>
          <p:cNvPr id="181" name="2012…"/>
          <p:cNvSpPr/>
          <p:nvPr/>
        </p:nvSpPr>
        <p:spPr>
          <a:xfrm>
            <a:off x="1011926" y="1774194"/>
            <a:ext cx="1925816" cy="11894832"/>
          </a:xfrm>
          <a:prstGeom prst="roundRect">
            <a:avLst>
              <a:gd name="adj" fmla="val 9951"/>
            </a:avLst>
          </a:prstGeom>
          <a:solidFill>
            <a:srgbClr val="00A1FF"/>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825500">
              <a:defRPr sz="4100">
                <a:solidFill>
                  <a:srgbClr val="000000"/>
                </a:solidFill>
                <a:latin typeface="Helvetica Neue Medium"/>
                <a:ea typeface="Helvetica Neue Medium"/>
                <a:cs typeface="Helvetica Neue Medium"/>
                <a:sym typeface="Helvetica Neue Medium"/>
              </a:defRPr>
            </a:pPr>
            <a:r>
              <a:t>2012</a:t>
            </a:r>
          </a:p>
          <a:p>
            <a:pPr defTabSz="825500">
              <a:defRPr sz="3200">
                <a:solidFill>
                  <a:srgbClr val="000000"/>
                </a:solidFill>
                <a:latin typeface="Helvetica Neue Medium"/>
                <a:ea typeface="Helvetica Neue Medium"/>
                <a:cs typeface="Helvetica Neue Medium"/>
                <a:sym typeface="Helvetica Neue Medium"/>
              </a:defRPr>
            </a:pPr>
          </a:p>
          <a:p>
            <a:pPr defTabSz="825500">
              <a:defRPr sz="3200">
                <a:solidFill>
                  <a:srgbClr val="000000"/>
                </a:solidFill>
                <a:latin typeface="Helvetica Neue Medium"/>
                <a:ea typeface="Helvetica Neue Medium"/>
                <a:cs typeface="Helvetica Neue Medium"/>
                <a:sym typeface="Helvetica Neue Medium"/>
              </a:defRPr>
            </a:pPr>
          </a:p>
          <a:p>
            <a:pPr defTabSz="825500">
              <a:defRPr sz="4000">
                <a:solidFill>
                  <a:srgbClr val="000000"/>
                </a:solidFill>
                <a:latin typeface="Helvetica Neue Medium"/>
                <a:ea typeface="Helvetica Neue Medium"/>
                <a:cs typeface="Helvetica Neue Medium"/>
                <a:sym typeface="Helvetica Neue Medium"/>
              </a:defRPr>
            </a:pPr>
            <a:r>
              <a:t>2014</a:t>
            </a:r>
          </a:p>
          <a:p>
            <a:pPr defTabSz="825500">
              <a:defRPr sz="3200">
                <a:solidFill>
                  <a:srgbClr val="000000"/>
                </a:solidFill>
                <a:latin typeface="Helvetica Neue Medium"/>
                <a:ea typeface="Helvetica Neue Medium"/>
                <a:cs typeface="Helvetica Neue Medium"/>
                <a:sym typeface="Helvetica Neue Medium"/>
              </a:defRPr>
            </a:pPr>
          </a:p>
          <a:p>
            <a:pPr defTabSz="825500">
              <a:defRPr sz="3200">
                <a:solidFill>
                  <a:srgbClr val="000000"/>
                </a:solidFill>
                <a:latin typeface="Helvetica Neue Medium"/>
                <a:ea typeface="Helvetica Neue Medium"/>
                <a:cs typeface="Helvetica Neue Medium"/>
                <a:sym typeface="Helvetica Neue Medium"/>
              </a:defRPr>
            </a:pPr>
          </a:p>
          <a:p>
            <a:pPr defTabSz="825500">
              <a:defRPr sz="3200">
                <a:solidFill>
                  <a:srgbClr val="000000"/>
                </a:solidFill>
                <a:latin typeface="Helvetica Neue Medium"/>
                <a:ea typeface="Helvetica Neue Medium"/>
                <a:cs typeface="Helvetica Neue Medium"/>
                <a:sym typeface="Helvetica Neue Medium"/>
              </a:defRPr>
            </a:pPr>
          </a:p>
          <a:p>
            <a:pPr defTabSz="825500">
              <a:defRPr sz="3200">
                <a:solidFill>
                  <a:srgbClr val="000000"/>
                </a:solidFill>
                <a:latin typeface="Helvetica Neue Medium"/>
                <a:ea typeface="Helvetica Neue Medium"/>
                <a:cs typeface="Helvetica Neue Medium"/>
                <a:sym typeface="Helvetica Neue Medium"/>
              </a:defRPr>
            </a:pPr>
          </a:p>
          <a:p>
            <a:pPr defTabSz="825500">
              <a:defRPr sz="3200">
                <a:solidFill>
                  <a:srgbClr val="000000"/>
                </a:solidFill>
                <a:latin typeface="Helvetica Neue Medium"/>
                <a:ea typeface="Helvetica Neue Medium"/>
                <a:cs typeface="Helvetica Neue Medium"/>
                <a:sym typeface="Helvetica Neue Medium"/>
              </a:defRPr>
            </a:pPr>
          </a:p>
          <a:p>
            <a:pPr defTabSz="825500">
              <a:defRPr sz="3200">
                <a:solidFill>
                  <a:srgbClr val="000000"/>
                </a:solidFill>
                <a:latin typeface="Helvetica Neue Medium"/>
                <a:ea typeface="Helvetica Neue Medium"/>
                <a:cs typeface="Helvetica Neue Medium"/>
                <a:sym typeface="Helvetica Neue Medium"/>
              </a:defRPr>
            </a:pPr>
          </a:p>
          <a:p>
            <a:pPr defTabSz="825500">
              <a:defRPr sz="3200">
                <a:solidFill>
                  <a:srgbClr val="000000"/>
                </a:solidFill>
                <a:latin typeface="Helvetica Neue Medium"/>
                <a:ea typeface="Helvetica Neue Medium"/>
                <a:cs typeface="Helvetica Neue Medium"/>
                <a:sym typeface="Helvetica Neue Medium"/>
              </a:defRPr>
            </a:pPr>
          </a:p>
          <a:p>
            <a:pPr defTabSz="825500">
              <a:defRPr sz="4000">
                <a:solidFill>
                  <a:srgbClr val="000000"/>
                </a:solidFill>
                <a:latin typeface="Helvetica Neue Medium"/>
                <a:ea typeface="Helvetica Neue Medium"/>
                <a:cs typeface="Helvetica Neue Medium"/>
                <a:sym typeface="Helvetica Neue Medium"/>
              </a:defRPr>
            </a:pPr>
            <a:r>
              <a:t>2017</a:t>
            </a:r>
          </a:p>
          <a:p>
            <a:pPr defTabSz="825500">
              <a:defRPr sz="3200">
                <a:solidFill>
                  <a:srgbClr val="000000"/>
                </a:solidFill>
                <a:latin typeface="Helvetica Neue Medium"/>
                <a:ea typeface="Helvetica Neue Medium"/>
                <a:cs typeface="Helvetica Neue Medium"/>
                <a:sym typeface="Helvetica Neue Medium"/>
              </a:defRPr>
            </a:pPr>
          </a:p>
          <a:p>
            <a:pPr defTabSz="825500">
              <a:defRPr sz="4000">
                <a:solidFill>
                  <a:srgbClr val="000000"/>
                </a:solidFill>
                <a:latin typeface="Helvetica Neue Medium"/>
                <a:ea typeface="Helvetica Neue Medium"/>
                <a:cs typeface="Helvetica Neue Medium"/>
                <a:sym typeface="Helvetica Neue Medium"/>
              </a:defRPr>
            </a:pPr>
            <a:r>
              <a:t>2019</a:t>
            </a:r>
          </a:p>
          <a:p>
            <a:pPr defTabSz="825500">
              <a:defRPr sz="3200">
                <a:solidFill>
                  <a:srgbClr val="000000"/>
                </a:solidFill>
                <a:latin typeface="Helvetica Neue Medium"/>
                <a:ea typeface="Helvetica Neue Medium"/>
                <a:cs typeface="Helvetica Neue Medium"/>
                <a:sym typeface="Helvetica Neue Medium"/>
              </a:defRPr>
            </a:pPr>
          </a:p>
          <a:p>
            <a:pPr defTabSz="825500">
              <a:defRPr sz="4000">
                <a:solidFill>
                  <a:srgbClr val="000000"/>
                </a:solidFill>
                <a:latin typeface="Helvetica Neue Medium"/>
                <a:ea typeface="Helvetica Neue Medium"/>
                <a:cs typeface="Helvetica Neue Medium"/>
                <a:sym typeface="Helvetica Neue Medium"/>
              </a:defRPr>
            </a:pPr>
            <a:r>
              <a:t>2021</a:t>
            </a:r>
          </a:p>
          <a:p>
            <a:pPr defTabSz="825500">
              <a:defRPr sz="3200">
                <a:solidFill>
                  <a:srgbClr val="000000"/>
                </a:solidFill>
                <a:latin typeface="Helvetica Neue Medium"/>
                <a:ea typeface="Helvetica Neue Medium"/>
                <a:cs typeface="Helvetica Neue Medium"/>
                <a:sym typeface="Helvetica Neue Medium"/>
              </a:defRPr>
            </a:pPr>
          </a:p>
          <a:p>
            <a:pPr defTabSz="825500">
              <a:defRPr sz="4000">
                <a:solidFill>
                  <a:srgbClr val="000000"/>
                </a:solidFill>
                <a:latin typeface="Helvetica Neue Medium"/>
                <a:ea typeface="Helvetica Neue Medium"/>
                <a:cs typeface="Helvetica Neue Medium"/>
                <a:sym typeface="Helvetica Neue Medium"/>
              </a:defRPr>
            </a:pPr>
            <a:r>
              <a:t>2022</a:t>
            </a:r>
          </a:p>
          <a:p>
            <a:pPr defTabSz="825500">
              <a:defRPr sz="3200">
                <a:solidFill>
                  <a:srgbClr val="000000"/>
                </a:solidFill>
                <a:latin typeface="Helvetica Neue Medium"/>
                <a:ea typeface="Helvetica Neue Medium"/>
                <a:cs typeface="Helvetica Neue Medium"/>
                <a:sym typeface="Helvetica Neue Medium"/>
              </a:defRPr>
            </a:pPr>
          </a:p>
        </p:txBody>
      </p:sp>
      <p:sp>
        <p:nvSpPr>
          <p:cNvPr id="182" name="Xenical, Alli, Orlistat"/>
          <p:cNvSpPr txBox="1"/>
          <p:nvPr/>
        </p:nvSpPr>
        <p:spPr>
          <a:xfrm>
            <a:off x="3173005" y="1673072"/>
            <a:ext cx="3936595" cy="5975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400"/>
            </a:lvl1pPr>
          </a:lstStyle>
          <a:p>
            <a:pPr/>
            <a:r>
              <a:t>Xenical, Alli, Orlistat</a:t>
            </a:r>
          </a:p>
        </p:txBody>
      </p:sp>
      <p:sp>
        <p:nvSpPr>
          <p:cNvPr id="183" name="Topiramato/Fentermina (Qsiva, Qsymia) solo FDA"/>
          <p:cNvSpPr txBox="1"/>
          <p:nvPr/>
        </p:nvSpPr>
        <p:spPr>
          <a:xfrm>
            <a:off x="3147185" y="2308208"/>
            <a:ext cx="12658155" cy="7713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500"/>
            </a:lvl1pPr>
          </a:lstStyle>
          <a:p>
            <a:pPr/>
            <a:r>
              <a:t>Topiramato/Fentermina (Qsiva, Qsymia) solo FDA</a:t>
            </a:r>
          </a:p>
        </p:txBody>
      </p:sp>
      <p:sp>
        <p:nvSpPr>
          <p:cNvPr id="184" name="Bupropione/Naltrexone (Mysimba)"/>
          <p:cNvSpPr txBox="1"/>
          <p:nvPr/>
        </p:nvSpPr>
        <p:spPr>
          <a:xfrm>
            <a:off x="11852151" y="3942331"/>
            <a:ext cx="8825676" cy="7713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500"/>
            </a:lvl1pPr>
          </a:lstStyle>
          <a:p>
            <a:pPr/>
            <a:r>
              <a:t>Bupropione/Naltrexone (Mysimba)</a:t>
            </a:r>
          </a:p>
        </p:txBody>
      </p:sp>
      <p:sp>
        <p:nvSpPr>
          <p:cNvPr id="185" name="9%WL"/>
          <p:cNvSpPr txBox="1"/>
          <p:nvPr/>
        </p:nvSpPr>
        <p:spPr>
          <a:xfrm>
            <a:off x="15771323" y="2401352"/>
            <a:ext cx="1363575" cy="585112"/>
          </a:xfrm>
          <a:prstGeom prst="rect">
            <a:avLst/>
          </a:prstGeom>
          <a:solidFill>
            <a:schemeClr val="accent4">
              <a:hueOff val="-476017"/>
              <a:lumOff val="-10042"/>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3200">
                <a:solidFill>
                  <a:srgbClr val="000000"/>
                </a:solidFill>
                <a:latin typeface="Helvetica Neue Medium"/>
                <a:ea typeface="Helvetica Neue Medium"/>
                <a:cs typeface="Helvetica Neue Medium"/>
                <a:sym typeface="Helvetica Neue Medium"/>
              </a:defRPr>
            </a:lvl1pPr>
          </a:lstStyle>
          <a:p>
            <a:pPr/>
            <a:r>
              <a:t>9%WL</a:t>
            </a:r>
          </a:p>
        </p:txBody>
      </p:sp>
      <p:sp>
        <p:nvSpPr>
          <p:cNvPr id="186" name="2%WL"/>
          <p:cNvSpPr txBox="1"/>
          <p:nvPr/>
        </p:nvSpPr>
        <p:spPr>
          <a:xfrm>
            <a:off x="7347749" y="1679271"/>
            <a:ext cx="1363575" cy="585112"/>
          </a:xfrm>
          <a:prstGeom prst="rect">
            <a:avLst/>
          </a:prstGeom>
          <a:solidFill>
            <a:schemeClr val="accent4">
              <a:hueOff val="-476017"/>
              <a:lumOff val="-10042"/>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3200">
                <a:solidFill>
                  <a:srgbClr val="000000"/>
                </a:solidFill>
                <a:latin typeface="Helvetica Neue Medium"/>
                <a:ea typeface="Helvetica Neue Medium"/>
                <a:cs typeface="Helvetica Neue Medium"/>
                <a:sym typeface="Helvetica Neue Medium"/>
              </a:defRPr>
            </a:lvl1pPr>
          </a:lstStyle>
          <a:p>
            <a:pPr/>
            <a:r>
              <a:t>2%WL</a:t>
            </a:r>
          </a:p>
        </p:txBody>
      </p:sp>
      <p:sp>
        <p:nvSpPr>
          <p:cNvPr id="187" name="5%WL"/>
          <p:cNvSpPr txBox="1"/>
          <p:nvPr/>
        </p:nvSpPr>
        <p:spPr>
          <a:xfrm>
            <a:off x="20916928" y="4035474"/>
            <a:ext cx="1363575" cy="585113"/>
          </a:xfrm>
          <a:prstGeom prst="rect">
            <a:avLst/>
          </a:prstGeom>
          <a:solidFill>
            <a:schemeClr val="accent4">
              <a:hueOff val="-476017"/>
              <a:lumOff val="-10042"/>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3200">
                <a:solidFill>
                  <a:srgbClr val="000000"/>
                </a:solidFill>
                <a:latin typeface="Helvetica Neue Medium"/>
                <a:ea typeface="Helvetica Neue Medium"/>
                <a:cs typeface="Helvetica Neue Medium"/>
                <a:sym typeface="Helvetica Neue Medium"/>
              </a:defRPr>
            </a:lvl1pPr>
          </a:lstStyle>
          <a:p>
            <a:pPr/>
            <a:r>
              <a:t>5%WL</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TERAPIA FARMACOLOGICA"/>
          <p:cNvSpPr txBox="1"/>
          <p:nvPr/>
        </p:nvSpPr>
        <p:spPr>
          <a:xfrm>
            <a:off x="5706427" y="570032"/>
            <a:ext cx="12971146" cy="12296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7500"/>
            </a:lvl1pPr>
          </a:lstStyle>
          <a:p>
            <a:pPr/>
            <a:r>
              <a:t>TERAPIA FARMACOLOGICA</a:t>
            </a:r>
          </a:p>
        </p:txBody>
      </p:sp>
      <p:sp>
        <p:nvSpPr>
          <p:cNvPr id="190" name="2012…"/>
          <p:cNvSpPr/>
          <p:nvPr/>
        </p:nvSpPr>
        <p:spPr>
          <a:xfrm>
            <a:off x="1011926" y="1774194"/>
            <a:ext cx="1925816" cy="11894832"/>
          </a:xfrm>
          <a:prstGeom prst="roundRect">
            <a:avLst>
              <a:gd name="adj" fmla="val 9951"/>
            </a:avLst>
          </a:prstGeom>
          <a:solidFill>
            <a:srgbClr val="00A1FF"/>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825500">
              <a:defRPr sz="4100">
                <a:solidFill>
                  <a:srgbClr val="000000"/>
                </a:solidFill>
                <a:latin typeface="Helvetica Neue Medium"/>
                <a:ea typeface="Helvetica Neue Medium"/>
                <a:cs typeface="Helvetica Neue Medium"/>
                <a:sym typeface="Helvetica Neue Medium"/>
              </a:defRPr>
            </a:pPr>
            <a:r>
              <a:t>2012</a:t>
            </a:r>
          </a:p>
          <a:p>
            <a:pPr defTabSz="825500">
              <a:defRPr sz="3200">
                <a:solidFill>
                  <a:srgbClr val="000000"/>
                </a:solidFill>
                <a:latin typeface="Helvetica Neue Medium"/>
                <a:ea typeface="Helvetica Neue Medium"/>
                <a:cs typeface="Helvetica Neue Medium"/>
                <a:sym typeface="Helvetica Neue Medium"/>
              </a:defRPr>
            </a:pPr>
          </a:p>
          <a:p>
            <a:pPr defTabSz="825500">
              <a:defRPr sz="3200">
                <a:solidFill>
                  <a:srgbClr val="000000"/>
                </a:solidFill>
                <a:latin typeface="Helvetica Neue Medium"/>
                <a:ea typeface="Helvetica Neue Medium"/>
                <a:cs typeface="Helvetica Neue Medium"/>
                <a:sym typeface="Helvetica Neue Medium"/>
              </a:defRPr>
            </a:pPr>
          </a:p>
          <a:p>
            <a:pPr defTabSz="825500">
              <a:defRPr sz="4000">
                <a:solidFill>
                  <a:srgbClr val="000000"/>
                </a:solidFill>
                <a:latin typeface="Helvetica Neue Medium"/>
                <a:ea typeface="Helvetica Neue Medium"/>
                <a:cs typeface="Helvetica Neue Medium"/>
                <a:sym typeface="Helvetica Neue Medium"/>
              </a:defRPr>
            </a:pPr>
            <a:r>
              <a:t>2014</a:t>
            </a:r>
          </a:p>
          <a:p>
            <a:pPr defTabSz="825500">
              <a:defRPr sz="3200">
                <a:solidFill>
                  <a:srgbClr val="000000"/>
                </a:solidFill>
                <a:latin typeface="Helvetica Neue Medium"/>
                <a:ea typeface="Helvetica Neue Medium"/>
                <a:cs typeface="Helvetica Neue Medium"/>
                <a:sym typeface="Helvetica Neue Medium"/>
              </a:defRPr>
            </a:pPr>
          </a:p>
          <a:p>
            <a:pPr defTabSz="825500">
              <a:defRPr sz="3200">
                <a:solidFill>
                  <a:srgbClr val="000000"/>
                </a:solidFill>
                <a:latin typeface="Helvetica Neue Medium"/>
                <a:ea typeface="Helvetica Neue Medium"/>
                <a:cs typeface="Helvetica Neue Medium"/>
                <a:sym typeface="Helvetica Neue Medium"/>
              </a:defRPr>
            </a:pPr>
          </a:p>
          <a:p>
            <a:pPr defTabSz="825500">
              <a:defRPr sz="3200">
                <a:solidFill>
                  <a:srgbClr val="000000"/>
                </a:solidFill>
                <a:latin typeface="Helvetica Neue Medium"/>
                <a:ea typeface="Helvetica Neue Medium"/>
                <a:cs typeface="Helvetica Neue Medium"/>
                <a:sym typeface="Helvetica Neue Medium"/>
              </a:defRPr>
            </a:pPr>
          </a:p>
          <a:p>
            <a:pPr defTabSz="825500">
              <a:defRPr sz="3200">
                <a:solidFill>
                  <a:srgbClr val="000000"/>
                </a:solidFill>
                <a:latin typeface="Helvetica Neue Medium"/>
                <a:ea typeface="Helvetica Neue Medium"/>
                <a:cs typeface="Helvetica Neue Medium"/>
                <a:sym typeface="Helvetica Neue Medium"/>
              </a:defRPr>
            </a:pPr>
          </a:p>
          <a:p>
            <a:pPr defTabSz="825500">
              <a:defRPr sz="3200">
                <a:solidFill>
                  <a:srgbClr val="000000"/>
                </a:solidFill>
                <a:latin typeface="Helvetica Neue Medium"/>
                <a:ea typeface="Helvetica Neue Medium"/>
                <a:cs typeface="Helvetica Neue Medium"/>
                <a:sym typeface="Helvetica Neue Medium"/>
              </a:defRPr>
            </a:pPr>
          </a:p>
          <a:p>
            <a:pPr defTabSz="825500">
              <a:defRPr sz="3200">
                <a:solidFill>
                  <a:srgbClr val="000000"/>
                </a:solidFill>
                <a:latin typeface="Helvetica Neue Medium"/>
                <a:ea typeface="Helvetica Neue Medium"/>
                <a:cs typeface="Helvetica Neue Medium"/>
                <a:sym typeface="Helvetica Neue Medium"/>
              </a:defRPr>
            </a:pPr>
          </a:p>
          <a:p>
            <a:pPr defTabSz="825500">
              <a:defRPr sz="3200">
                <a:solidFill>
                  <a:srgbClr val="000000"/>
                </a:solidFill>
                <a:latin typeface="Helvetica Neue Medium"/>
                <a:ea typeface="Helvetica Neue Medium"/>
                <a:cs typeface="Helvetica Neue Medium"/>
                <a:sym typeface="Helvetica Neue Medium"/>
              </a:defRPr>
            </a:pPr>
          </a:p>
          <a:p>
            <a:pPr defTabSz="825500">
              <a:defRPr sz="4000">
                <a:solidFill>
                  <a:srgbClr val="000000"/>
                </a:solidFill>
                <a:latin typeface="Helvetica Neue Medium"/>
                <a:ea typeface="Helvetica Neue Medium"/>
                <a:cs typeface="Helvetica Neue Medium"/>
                <a:sym typeface="Helvetica Neue Medium"/>
              </a:defRPr>
            </a:pPr>
            <a:r>
              <a:t>2017</a:t>
            </a:r>
          </a:p>
          <a:p>
            <a:pPr defTabSz="825500">
              <a:defRPr sz="3200">
                <a:solidFill>
                  <a:srgbClr val="000000"/>
                </a:solidFill>
                <a:latin typeface="Helvetica Neue Medium"/>
                <a:ea typeface="Helvetica Neue Medium"/>
                <a:cs typeface="Helvetica Neue Medium"/>
                <a:sym typeface="Helvetica Neue Medium"/>
              </a:defRPr>
            </a:pPr>
          </a:p>
          <a:p>
            <a:pPr defTabSz="825500">
              <a:defRPr sz="4000">
                <a:solidFill>
                  <a:srgbClr val="000000"/>
                </a:solidFill>
                <a:latin typeface="Helvetica Neue Medium"/>
                <a:ea typeface="Helvetica Neue Medium"/>
                <a:cs typeface="Helvetica Neue Medium"/>
                <a:sym typeface="Helvetica Neue Medium"/>
              </a:defRPr>
            </a:pPr>
            <a:r>
              <a:t>2019</a:t>
            </a:r>
          </a:p>
          <a:p>
            <a:pPr defTabSz="825500">
              <a:defRPr sz="3200">
                <a:solidFill>
                  <a:srgbClr val="000000"/>
                </a:solidFill>
                <a:latin typeface="Helvetica Neue Medium"/>
                <a:ea typeface="Helvetica Neue Medium"/>
                <a:cs typeface="Helvetica Neue Medium"/>
                <a:sym typeface="Helvetica Neue Medium"/>
              </a:defRPr>
            </a:pPr>
          </a:p>
          <a:p>
            <a:pPr defTabSz="825500">
              <a:defRPr sz="4000">
                <a:solidFill>
                  <a:srgbClr val="000000"/>
                </a:solidFill>
                <a:latin typeface="Helvetica Neue Medium"/>
                <a:ea typeface="Helvetica Neue Medium"/>
                <a:cs typeface="Helvetica Neue Medium"/>
                <a:sym typeface="Helvetica Neue Medium"/>
              </a:defRPr>
            </a:pPr>
            <a:r>
              <a:t>2021</a:t>
            </a:r>
          </a:p>
          <a:p>
            <a:pPr defTabSz="825500">
              <a:defRPr sz="3200">
                <a:solidFill>
                  <a:srgbClr val="000000"/>
                </a:solidFill>
                <a:latin typeface="Helvetica Neue Medium"/>
                <a:ea typeface="Helvetica Neue Medium"/>
                <a:cs typeface="Helvetica Neue Medium"/>
                <a:sym typeface="Helvetica Neue Medium"/>
              </a:defRPr>
            </a:pPr>
          </a:p>
          <a:p>
            <a:pPr defTabSz="825500">
              <a:defRPr sz="4000">
                <a:solidFill>
                  <a:srgbClr val="000000"/>
                </a:solidFill>
                <a:latin typeface="Helvetica Neue Medium"/>
                <a:ea typeface="Helvetica Neue Medium"/>
                <a:cs typeface="Helvetica Neue Medium"/>
                <a:sym typeface="Helvetica Neue Medium"/>
              </a:defRPr>
            </a:pPr>
            <a:r>
              <a:t>2022</a:t>
            </a:r>
          </a:p>
          <a:p>
            <a:pPr defTabSz="825500">
              <a:defRPr sz="3200">
                <a:solidFill>
                  <a:srgbClr val="000000"/>
                </a:solidFill>
                <a:latin typeface="Helvetica Neue Medium"/>
                <a:ea typeface="Helvetica Neue Medium"/>
                <a:cs typeface="Helvetica Neue Medium"/>
                <a:sym typeface="Helvetica Neue Medium"/>
              </a:defRPr>
            </a:pPr>
          </a:p>
        </p:txBody>
      </p:sp>
      <p:sp>
        <p:nvSpPr>
          <p:cNvPr id="191" name="Liraglutide"/>
          <p:cNvSpPr txBox="1"/>
          <p:nvPr/>
        </p:nvSpPr>
        <p:spPr>
          <a:xfrm rot="19836000">
            <a:off x="2962959" y="3581023"/>
            <a:ext cx="2094282" cy="585113"/>
          </a:xfrm>
          <a:prstGeom prst="rect">
            <a:avLst/>
          </a:prstGeom>
          <a:solidFill>
            <a:schemeClr val="accent6"/>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3200">
                <a:solidFill>
                  <a:srgbClr val="FFFFFF"/>
                </a:solidFill>
                <a:latin typeface="Helvetica Neue Medium"/>
                <a:ea typeface="Helvetica Neue Medium"/>
                <a:cs typeface="Helvetica Neue Medium"/>
                <a:sym typeface="Helvetica Neue Medium"/>
              </a:defRPr>
            </a:lvl1pPr>
          </a:lstStyle>
          <a:p>
            <a:pPr/>
            <a:r>
              <a:t>Liraglutide</a:t>
            </a:r>
          </a:p>
        </p:txBody>
      </p:sp>
      <p:sp>
        <p:nvSpPr>
          <p:cNvPr id="192" name="Saxenda"/>
          <p:cNvSpPr txBox="1"/>
          <p:nvPr/>
        </p:nvSpPr>
        <p:spPr>
          <a:xfrm>
            <a:off x="7226033" y="3942331"/>
            <a:ext cx="2516887" cy="7713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500"/>
            </a:lvl1pPr>
          </a:lstStyle>
          <a:p>
            <a:pPr/>
            <a:r>
              <a:t>Saxenda </a:t>
            </a:r>
          </a:p>
        </p:txBody>
      </p:sp>
      <p:sp>
        <p:nvSpPr>
          <p:cNvPr id="193" name="Xenical, Alli, Orlistat"/>
          <p:cNvSpPr txBox="1"/>
          <p:nvPr/>
        </p:nvSpPr>
        <p:spPr>
          <a:xfrm>
            <a:off x="3173005" y="1673072"/>
            <a:ext cx="3936595" cy="5975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400"/>
            </a:lvl1pPr>
          </a:lstStyle>
          <a:p>
            <a:pPr/>
            <a:r>
              <a:t>Xenical, Alli, Orlistat</a:t>
            </a:r>
          </a:p>
        </p:txBody>
      </p:sp>
      <p:sp>
        <p:nvSpPr>
          <p:cNvPr id="194" name="Topiramato/Fentermina (Qsiva, Qsymia) solo FDA"/>
          <p:cNvSpPr txBox="1"/>
          <p:nvPr/>
        </p:nvSpPr>
        <p:spPr>
          <a:xfrm>
            <a:off x="3147185" y="2308208"/>
            <a:ext cx="12658155" cy="7713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500"/>
            </a:lvl1pPr>
          </a:lstStyle>
          <a:p>
            <a:pPr/>
            <a:r>
              <a:t>Topiramato/Fentermina (Qsiva, Qsymia) solo FDA</a:t>
            </a:r>
          </a:p>
        </p:txBody>
      </p:sp>
      <p:sp>
        <p:nvSpPr>
          <p:cNvPr id="195" name="Bupropione/Naltrexone (Mysimba)"/>
          <p:cNvSpPr txBox="1"/>
          <p:nvPr/>
        </p:nvSpPr>
        <p:spPr>
          <a:xfrm>
            <a:off x="11852151" y="3942331"/>
            <a:ext cx="8825676" cy="7713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500"/>
            </a:lvl1pPr>
          </a:lstStyle>
          <a:p>
            <a:pPr/>
            <a:r>
              <a:t>Bupropione/Naltrexone (Mysimba)</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TERAPIA FARMACOLOGICA"/>
          <p:cNvSpPr txBox="1"/>
          <p:nvPr/>
        </p:nvSpPr>
        <p:spPr>
          <a:xfrm>
            <a:off x="5706427" y="570032"/>
            <a:ext cx="12971146" cy="12296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7500"/>
            </a:lvl1pPr>
          </a:lstStyle>
          <a:p>
            <a:pPr/>
            <a:r>
              <a:t>TERAPIA FARMACOLOGICA</a:t>
            </a:r>
          </a:p>
        </p:txBody>
      </p:sp>
      <p:sp>
        <p:nvSpPr>
          <p:cNvPr id="198" name="2012…"/>
          <p:cNvSpPr/>
          <p:nvPr/>
        </p:nvSpPr>
        <p:spPr>
          <a:xfrm>
            <a:off x="1011926" y="1774194"/>
            <a:ext cx="1925816" cy="11894832"/>
          </a:xfrm>
          <a:prstGeom prst="roundRect">
            <a:avLst>
              <a:gd name="adj" fmla="val 9951"/>
            </a:avLst>
          </a:prstGeom>
          <a:solidFill>
            <a:srgbClr val="00A1FF"/>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825500">
              <a:defRPr sz="4100">
                <a:solidFill>
                  <a:srgbClr val="000000"/>
                </a:solidFill>
                <a:latin typeface="Helvetica Neue Medium"/>
                <a:ea typeface="Helvetica Neue Medium"/>
                <a:cs typeface="Helvetica Neue Medium"/>
                <a:sym typeface="Helvetica Neue Medium"/>
              </a:defRPr>
            </a:pPr>
            <a:r>
              <a:t>2012</a:t>
            </a:r>
          </a:p>
          <a:p>
            <a:pPr defTabSz="825500">
              <a:defRPr sz="3200">
                <a:solidFill>
                  <a:srgbClr val="000000"/>
                </a:solidFill>
                <a:latin typeface="Helvetica Neue Medium"/>
                <a:ea typeface="Helvetica Neue Medium"/>
                <a:cs typeface="Helvetica Neue Medium"/>
                <a:sym typeface="Helvetica Neue Medium"/>
              </a:defRPr>
            </a:pPr>
          </a:p>
          <a:p>
            <a:pPr defTabSz="825500">
              <a:defRPr sz="3200">
                <a:solidFill>
                  <a:srgbClr val="000000"/>
                </a:solidFill>
                <a:latin typeface="Helvetica Neue Medium"/>
                <a:ea typeface="Helvetica Neue Medium"/>
                <a:cs typeface="Helvetica Neue Medium"/>
                <a:sym typeface="Helvetica Neue Medium"/>
              </a:defRPr>
            </a:pPr>
          </a:p>
          <a:p>
            <a:pPr defTabSz="825500">
              <a:defRPr sz="4000">
                <a:solidFill>
                  <a:srgbClr val="000000"/>
                </a:solidFill>
                <a:latin typeface="Helvetica Neue Medium"/>
                <a:ea typeface="Helvetica Neue Medium"/>
                <a:cs typeface="Helvetica Neue Medium"/>
                <a:sym typeface="Helvetica Neue Medium"/>
              </a:defRPr>
            </a:pPr>
            <a:r>
              <a:t>2014</a:t>
            </a:r>
          </a:p>
          <a:p>
            <a:pPr defTabSz="825500">
              <a:defRPr sz="3200">
                <a:solidFill>
                  <a:srgbClr val="000000"/>
                </a:solidFill>
                <a:latin typeface="Helvetica Neue Medium"/>
                <a:ea typeface="Helvetica Neue Medium"/>
                <a:cs typeface="Helvetica Neue Medium"/>
                <a:sym typeface="Helvetica Neue Medium"/>
              </a:defRPr>
            </a:pPr>
          </a:p>
          <a:p>
            <a:pPr defTabSz="825500">
              <a:defRPr sz="3200">
                <a:solidFill>
                  <a:srgbClr val="000000"/>
                </a:solidFill>
                <a:latin typeface="Helvetica Neue Medium"/>
                <a:ea typeface="Helvetica Neue Medium"/>
                <a:cs typeface="Helvetica Neue Medium"/>
                <a:sym typeface="Helvetica Neue Medium"/>
              </a:defRPr>
            </a:pPr>
          </a:p>
          <a:p>
            <a:pPr defTabSz="825500">
              <a:defRPr sz="3200">
                <a:solidFill>
                  <a:srgbClr val="000000"/>
                </a:solidFill>
                <a:latin typeface="Helvetica Neue Medium"/>
                <a:ea typeface="Helvetica Neue Medium"/>
                <a:cs typeface="Helvetica Neue Medium"/>
                <a:sym typeface="Helvetica Neue Medium"/>
              </a:defRPr>
            </a:pPr>
          </a:p>
          <a:p>
            <a:pPr defTabSz="825500">
              <a:defRPr sz="3200">
                <a:solidFill>
                  <a:srgbClr val="000000"/>
                </a:solidFill>
                <a:latin typeface="Helvetica Neue Medium"/>
                <a:ea typeface="Helvetica Neue Medium"/>
                <a:cs typeface="Helvetica Neue Medium"/>
                <a:sym typeface="Helvetica Neue Medium"/>
              </a:defRPr>
            </a:pPr>
          </a:p>
          <a:p>
            <a:pPr defTabSz="825500">
              <a:defRPr sz="3200">
                <a:solidFill>
                  <a:srgbClr val="000000"/>
                </a:solidFill>
                <a:latin typeface="Helvetica Neue Medium"/>
                <a:ea typeface="Helvetica Neue Medium"/>
                <a:cs typeface="Helvetica Neue Medium"/>
                <a:sym typeface="Helvetica Neue Medium"/>
              </a:defRPr>
            </a:pPr>
          </a:p>
          <a:p>
            <a:pPr defTabSz="825500">
              <a:defRPr sz="3200">
                <a:solidFill>
                  <a:srgbClr val="000000"/>
                </a:solidFill>
                <a:latin typeface="Helvetica Neue Medium"/>
                <a:ea typeface="Helvetica Neue Medium"/>
                <a:cs typeface="Helvetica Neue Medium"/>
                <a:sym typeface="Helvetica Neue Medium"/>
              </a:defRPr>
            </a:pPr>
          </a:p>
          <a:p>
            <a:pPr defTabSz="825500">
              <a:defRPr sz="3200">
                <a:solidFill>
                  <a:srgbClr val="000000"/>
                </a:solidFill>
                <a:latin typeface="Helvetica Neue Medium"/>
                <a:ea typeface="Helvetica Neue Medium"/>
                <a:cs typeface="Helvetica Neue Medium"/>
                <a:sym typeface="Helvetica Neue Medium"/>
              </a:defRPr>
            </a:pPr>
          </a:p>
          <a:p>
            <a:pPr defTabSz="825500">
              <a:defRPr sz="4000">
                <a:solidFill>
                  <a:srgbClr val="000000"/>
                </a:solidFill>
                <a:latin typeface="Helvetica Neue Medium"/>
                <a:ea typeface="Helvetica Neue Medium"/>
                <a:cs typeface="Helvetica Neue Medium"/>
                <a:sym typeface="Helvetica Neue Medium"/>
              </a:defRPr>
            </a:pPr>
            <a:r>
              <a:t>2017</a:t>
            </a:r>
          </a:p>
          <a:p>
            <a:pPr defTabSz="825500">
              <a:defRPr sz="3200">
                <a:solidFill>
                  <a:srgbClr val="000000"/>
                </a:solidFill>
                <a:latin typeface="Helvetica Neue Medium"/>
                <a:ea typeface="Helvetica Neue Medium"/>
                <a:cs typeface="Helvetica Neue Medium"/>
                <a:sym typeface="Helvetica Neue Medium"/>
              </a:defRPr>
            </a:pPr>
          </a:p>
          <a:p>
            <a:pPr defTabSz="825500">
              <a:defRPr sz="4000">
                <a:solidFill>
                  <a:srgbClr val="000000"/>
                </a:solidFill>
                <a:latin typeface="Helvetica Neue Medium"/>
                <a:ea typeface="Helvetica Neue Medium"/>
                <a:cs typeface="Helvetica Neue Medium"/>
                <a:sym typeface="Helvetica Neue Medium"/>
              </a:defRPr>
            </a:pPr>
            <a:r>
              <a:t>2019</a:t>
            </a:r>
          </a:p>
          <a:p>
            <a:pPr defTabSz="825500">
              <a:defRPr sz="3200">
                <a:solidFill>
                  <a:srgbClr val="000000"/>
                </a:solidFill>
                <a:latin typeface="Helvetica Neue Medium"/>
                <a:ea typeface="Helvetica Neue Medium"/>
                <a:cs typeface="Helvetica Neue Medium"/>
                <a:sym typeface="Helvetica Neue Medium"/>
              </a:defRPr>
            </a:pPr>
          </a:p>
          <a:p>
            <a:pPr defTabSz="825500">
              <a:defRPr sz="4000">
                <a:solidFill>
                  <a:srgbClr val="000000"/>
                </a:solidFill>
                <a:latin typeface="Helvetica Neue Medium"/>
                <a:ea typeface="Helvetica Neue Medium"/>
                <a:cs typeface="Helvetica Neue Medium"/>
                <a:sym typeface="Helvetica Neue Medium"/>
              </a:defRPr>
            </a:pPr>
            <a:r>
              <a:t>2021</a:t>
            </a:r>
          </a:p>
          <a:p>
            <a:pPr defTabSz="825500">
              <a:defRPr sz="3200">
                <a:solidFill>
                  <a:srgbClr val="000000"/>
                </a:solidFill>
                <a:latin typeface="Helvetica Neue Medium"/>
                <a:ea typeface="Helvetica Neue Medium"/>
                <a:cs typeface="Helvetica Neue Medium"/>
                <a:sym typeface="Helvetica Neue Medium"/>
              </a:defRPr>
            </a:pPr>
          </a:p>
          <a:p>
            <a:pPr defTabSz="825500">
              <a:defRPr sz="4000">
                <a:solidFill>
                  <a:srgbClr val="000000"/>
                </a:solidFill>
                <a:latin typeface="Helvetica Neue Medium"/>
                <a:ea typeface="Helvetica Neue Medium"/>
                <a:cs typeface="Helvetica Neue Medium"/>
                <a:sym typeface="Helvetica Neue Medium"/>
              </a:defRPr>
            </a:pPr>
            <a:r>
              <a:t>2022</a:t>
            </a:r>
          </a:p>
          <a:p>
            <a:pPr defTabSz="825500">
              <a:defRPr sz="3200">
                <a:solidFill>
                  <a:srgbClr val="000000"/>
                </a:solidFill>
                <a:latin typeface="Helvetica Neue Medium"/>
                <a:ea typeface="Helvetica Neue Medium"/>
                <a:cs typeface="Helvetica Neue Medium"/>
                <a:sym typeface="Helvetica Neue Medium"/>
              </a:defRPr>
            </a:pPr>
          </a:p>
        </p:txBody>
      </p:sp>
      <p:sp>
        <p:nvSpPr>
          <p:cNvPr id="199" name="Semaglutide"/>
          <p:cNvSpPr txBox="1"/>
          <p:nvPr/>
        </p:nvSpPr>
        <p:spPr>
          <a:xfrm rot="19836000">
            <a:off x="2887817" y="7625695"/>
            <a:ext cx="2462886" cy="585112"/>
          </a:xfrm>
          <a:prstGeom prst="rect">
            <a:avLst/>
          </a:prstGeom>
          <a:solidFill>
            <a:schemeClr val="accent6"/>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3200">
                <a:solidFill>
                  <a:srgbClr val="FFFFFF"/>
                </a:solidFill>
                <a:latin typeface="Helvetica Neue Medium"/>
                <a:ea typeface="Helvetica Neue Medium"/>
                <a:cs typeface="Helvetica Neue Medium"/>
                <a:sym typeface="Helvetica Neue Medium"/>
              </a:defRPr>
            </a:lvl1pPr>
          </a:lstStyle>
          <a:p>
            <a:pPr/>
            <a:r>
              <a:t>Semaglutide</a:t>
            </a:r>
          </a:p>
        </p:txBody>
      </p:sp>
      <p:sp>
        <p:nvSpPr>
          <p:cNvPr id="200" name="Liraglutide"/>
          <p:cNvSpPr txBox="1"/>
          <p:nvPr/>
        </p:nvSpPr>
        <p:spPr>
          <a:xfrm rot="19836000">
            <a:off x="2962959" y="3581023"/>
            <a:ext cx="2094282" cy="585113"/>
          </a:xfrm>
          <a:prstGeom prst="rect">
            <a:avLst/>
          </a:prstGeom>
          <a:solidFill>
            <a:schemeClr val="accent6"/>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3200">
                <a:solidFill>
                  <a:srgbClr val="FFFFFF"/>
                </a:solidFill>
                <a:latin typeface="Helvetica Neue Medium"/>
                <a:ea typeface="Helvetica Neue Medium"/>
                <a:cs typeface="Helvetica Neue Medium"/>
                <a:sym typeface="Helvetica Neue Medium"/>
              </a:defRPr>
            </a:lvl1pPr>
          </a:lstStyle>
          <a:p>
            <a:pPr/>
            <a:r>
              <a:t>Liraglutide</a:t>
            </a:r>
          </a:p>
        </p:txBody>
      </p:sp>
      <p:sp>
        <p:nvSpPr>
          <p:cNvPr id="201" name="Ozempic"/>
          <p:cNvSpPr txBox="1"/>
          <p:nvPr/>
        </p:nvSpPr>
        <p:spPr>
          <a:xfrm>
            <a:off x="7289469" y="7943302"/>
            <a:ext cx="2390014" cy="7713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500"/>
            </a:lvl1pPr>
          </a:lstStyle>
          <a:p>
            <a:pPr/>
            <a:r>
              <a:t>Ozempic</a:t>
            </a:r>
          </a:p>
        </p:txBody>
      </p:sp>
      <p:sp>
        <p:nvSpPr>
          <p:cNvPr id="202" name="Rybelsus"/>
          <p:cNvSpPr txBox="1"/>
          <p:nvPr/>
        </p:nvSpPr>
        <p:spPr>
          <a:xfrm>
            <a:off x="7257751" y="9130237"/>
            <a:ext cx="2453451" cy="7713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500"/>
            </a:lvl1pPr>
          </a:lstStyle>
          <a:p>
            <a:pPr/>
            <a:r>
              <a:t>Rybelsus</a:t>
            </a:r>
          </a:p>
        </p:txBody>
      </p:sp>
      <p:sp>
        <p:nvSpPr>
          <p:cNvPr id="203" name="Wegovy"/>
          <p:cNvSpPr txBox="1"/>
          <p:nvPr/>
        </p:nvSpPr>
        <p:spPr>
          <a:xfrm>
            <a:off x="7411770" y="10317171"/>
            <a:ext cx="2145412" cy="7713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500"/>
            </a:lvl1pPr>
          </a:lstStyle>
          <a:p>
            <a:pPr/>
            <a:r>
              <a:t>Wegovy</a:t>
            </a:r>
          </a:p>
        </p:txBody>
      </p:sp>
      <p:sp>
        <p:nvSpPr>
          <p:cNvPr id="204" name="Saxenda"/>
          <p:cNvSpPr txBox="1"/>
          <p:nvPr/>
        </p:nvSpPr>
        <p:spPr>
          <a:xfrm>
            <a:off x="7226033" y="3942331"/>
            <a:ext cx="2516887" cy="7713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500"/>
            </a:lvl1pPr>
          </a:lstStyle>
          <a:p>
            <a:pPr/>
            <a:r>
              <a:t>Saxenda </a:t>
            </a:r>
          </a:p>
        </p:txBody>
      </p:sp>
      <p:sp>
        <p:nvSpPr>
          <p:cNvPr id="205" name="Topiramato/Fentermina (Qsiva, Qsymia) solo FDA"/>
          <p:cNvSpPr txBox="1"/>
          <p:nvPr/>
        </p:nvSpPr>
        <p:spPr>
          <a:xfrm>
            <a:off x="3147185" y="2308208"/>
            <a:ext cx="12658155" cy="7713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500"/>
            </a:lvl1pPr>
          </a:lstStyle>
          <a:p>
            <a:pPr/>
            <a:r>
              <a:t>Topiramato/Fentermina (Qsiva, Qsymia) solo FDA</a:t>
            </a:r>
          </a:p>
        </p:txBody>
      </p:sp>
      <p:sp>
        <p:nvSpPr>
          <p:cNvPr id="206" name="Bupropione/Naltrexone (Mysimba)"/>
          <p:cNvSpPr txBox="1"/>
          <p:nvPr/>
        </p:nvSpPr>
        <p:spPr>
          <a:xfrm>
            <a:off x="11852151" y="3942331"/>
            <a:ext cx="8825676" cy="7713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500"/>
            </a:lvl1pPr>
          </a:lstStyle>
          <a:p>
            <a:pPr/>
            <a:r>
              <a:t>Bupropione/Naltrexone (Mysimba)</a:t>
            </a:r>
          </a:p>
        </p:txBody>
      </p:sp>
      <p:sp>
        <p:nvSpPr>
          <p:cNvPr id="207" name="Xenical, Alli, Orlistat"/>
          <p:cNvSpPr txBox="1"/>
          <p:nvPr/>
        </p:nvSpPr>
        <p:spPr>
          <a:xfrm>
            <a:off x="3173005" y="1673072"/>
            <a:ext cx="3936595" cy="5975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400"/>
            </a:lvl1pPr>
          </a:lstStyle>
          <a:p>
            <a:pPr/>
            <a:r>
              <a:t>Xenical, Alli, Orlistat</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